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57" r:id="rId4"/>
    <p:sldId id="258" r:id="rId5"/>
    <p:sldId id="259" r:id="rId6"/>
    <p:sldId id="260" r:id="rId7"/>
    <p:sldId id="261" r:id="rId8"/>
    <p:sldId id="262" r:id="rId9"/>
    <p:sldId id="263"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8FD5CB36-6D04-41C6-8B44-346406A3EEBF}" type="datetimeFigureOut">
              <a:rPr lang="en-US" smtClean="0"/>
              <a:t>2/19/2018</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CC331DDC-A398-4FE5-9E80-7797D4FFAB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FD5CB36-6D04-41C6-8B44-346406A3EEBF}" type="datetimeFigureOut">
              <a:rPr lang="en-US" smtClean="0"/>
              <a:t>2/19/2018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CC331DDC-A398-4FE5-9E80-7797D4FFAB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FD5CB36-6D04-41C6-8B44-346406A3EEBF}" type="datetimeFigureOut">
              <a:rPr lang="en-US" smtClean="0"/>
              <a:t>2/19/2018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CC331DDC-A398-4FE5-9E80-7797D4FFAB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FD5CB36-6D04-41C6-8B44-346406A3EEBF}" type="datetimeFigureOut">
              <a:rPr lang="en-US" smtClean="0"/>
              <a:t>2/19/2018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CC331DDC-A398-4FE5-9E80-7797D4FFABCE}" type="slidenum">
              <a:rPr lang="en-US" smtClean="0"/>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FD5CB36-6D04-41C6-8B44-346406A3EEBF}" type="datetimeFigureOut">
              <a:rPr lang="en-US" smtClean="0"/>
              <a:t>2/19/2018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CC331DDC-A398-4FE5-9E80-7797D4FFABCE}" type="slidenum">
              <a:rPr lang="en-US" smtClean="0"/>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FD5CB36-6D04-41C6-8B44-346406A3EEBF}" type="datetimeFigureOut">
              <a:rPr lang="en-US" smtClean="0"/>
              <a:t>2/19/2018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CC331DDC-A398-4FE5-9E80-7797D4FFABCE}" type="slidenum">
              <a:rPr lang="en-US" smtClean="0"/>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FD5CB36-6D04-41C6-8B44-346406A3EEBF}" type="datetimeFigureOut">
              <a:rPr lang="en-US" smtClean="0"/>
              <a:t>2/19/2018</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CC331DDC-A398-4FE5-9E80-7797D4FFAB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8FD5CB36-6D04-41C6-8B44-346406A3EEBF}" type="datetimeFigureOut">
              <a:rPr lang="en-US" smtClean="0"/>
              <a:t>2/19/2018</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CC331DDC-A398-4FE5-9E80-7797D4FFABCE}" type="slidenum">
              <a:rPr lang="en-US" smtClean="0"/>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8FD5CB36-6D04-41C6-8B44-346406A3EEBF}" type="datetimeFigureOut">
              <a:rPr lang="en-US" smtClean="0"/>
              <a:t>2/19/2018</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CC331DDC-A398-4FE5-9E80-7797D4FFAB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FD5CB36-6D04-41C6-8B44-346406A3EEBF}" type="datetimeFigureOut">
              <a:rPr lang="en-US" smtClean="0"/>
              <a:t>2/19/2018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CC331DDC-A398-4FE5-9E80-7797D4FFAB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8FD5CB36-6D04-41C6-8B44-346406A3EEBF}" type="datetimeFigureOut">
              <a:rPr lang="en-US" smtClean="0"/>
              <a:t>2/19/2018</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CC331DDC-A398-4FE5-9E80-7797D4FFABCE}" type="slidenum">
              <a:rPr lang="en-US" smtClean="0"/>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D5CB36-6D04-41C6-8B44-346406A3EEBF}" type="datetimeFigureOut">
              <a:rPr lang="en-US" smtClean="0"/>
              <a:t>2/19/2018</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C331DDC-A398-4FE5-9E80-7797D4FFAB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a:p>
        </p:txBody>
      </p:sp>
      <p:sp>
        <p:nvSpPr>
          <p:cNvPr id="3" name="عنوان فرعي 2"/>
          <p:cNvSpPr>
            <a:spLocks noGrp="1"/>
          </p:cNvSpPr>
          <p:nvPr>
            <p:ph type="subTitle" idx="1"/>
          </p:nvPr>
        </p:nvSpPr>
        <p:spPr/>
        <p:txBody>
          <a:bodyPr/>
          <a:lstStyle/>
          <a:p>
            <a:endParaRPr lang="en-US"/>
          </a:p>
        </p:txBody>
      </p:sp>
      <p:sp>
        <p:nvSpPr>
          <p:cNvPr id="4" name="مستطيل 3"/>
          <p:cNvSpPr/>
          <p:nvPr/>
        </p:nvSpPr>
        <p:spPr>
          <a:xfrm>
            <a:off x="0" y="0"/>
            <a:ext cx="9144000" cy="6858000"/>
          </a:xfrm>
          <a:prstGeom prst="rect">
            <a:avLst/>
          </a:prstGeom>
          <a:solidFill>
            <a:srgbClr val="08A1D9"/>
          </a:solidFill>
          <a:ln w="25400" cap="flat" cmpd="sng" algn="ctr">
            <a:solidFill>
              <a:srgbClr val="08A1D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all" spc="0" normalizeH="0" baseline="0" noProof="0" dirty="0" smtClean="0">
                <a:ln>
                  <a:noFill/>
                </a:ln>
                <a:solidFill>
                  <a:srgbClr val="FF0000"/>
                </a:solidFill>
                <a:effectLst/>
                <a:uLnTx/>
                <a:uFillTx/>
                <a:latin typeface="Franklin Gothic Book"/>
                <a:ea typeface="+mn-ea"/>
                <a:cs typeface="+mn-cs"/>
              </a:rPr>
              <a:t>Pathophysiology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400" b="1" i="0" u="none" strike="noStrike" kern="0" cap="all" spc="0" normalizeH="0" baseline="0" noProof="0" dirty="0" smtClean="0">
              <a:ln>
                <a:noFill/>
              </a:ln>
              <a:solidFill>
                <a:srgbClr val="FF0000"/>
              </a:solidFill>
              <a:effectLst/>
              <a:uLnTx/>
              <a:uFillTx/>
              <a:latin typeface="Franklin Gothic Book"/>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Dr.Wasfi</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Dhahir</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Abid</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Ali</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Department of medical sciences –College of Nursing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University of Basrah  </a:t>
            </a:r>
          </a:p>
        </p:txBody>
      </p:sp>
    </p:spTree>
    <p:extLst>
      <p:ext uri="{BB962C8B-B14F-4D97-AF65-F5344CB8AC3E}">
        <p14:creationId xmlns:p14="http://schemas.microsoft.com/office/powerpoint/2010/main" val="23717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27" y="838201"/>
            <a:ext cx="9144000" cy="6040582"/>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109728" indent="0">
              <a:buNone/>
            </a:pPr>
            <a:r>
              <a:rPr lang="en-US" sz="9600" b="1" dirty="0" smtClean="0">
                <a:latin typeface="Times New Roman"/>
                <a:ea typeface="Calibri"/>
              </a:rPr>
              <a:t>Sympathetic response        </a:t>
            </a:r>
          </a:p>
          <a:p>
            <a:pPr marL="0" indent="0" rtl="1">
              <a:lnSpc>
                <a:spcPct val="120000"/>
              </a:lnSpc>
              <a:spcBef>
                <a:spcPts val="0"/>
              </a:spcBef>
              <a:spcAft>
                <a:spcPts val="1000"/>
              </a:spcAft>
              <a:buNone/>
              <a:tabLst>
                <a:tab pos="4359910" algn="l"/>
              </a:tabLst>
            </a:pPr>
            <a:r>
              <a:rPr lang="en-US" sz="9600" dirty="0">
                <a:latin typeface="Times New Roman"/>
                <a:ea typeface="Calibri"/>
                <a:cs typeface="Arial"/>
              </a:rPr>
              <a:t>The SNS surely likes things to go very quickly when </a:t>
            </a:r>
            <a:r>
              <a:rPr lang="en-US" sz="9600" dirty="0" smtClean="0">
                <a:latin typeface="Times New Roman"/>
                <a:ea typeface="Calibri"/>
                <a:cs typeface="Arial"/>
              </a:rPr>
              <a:t>faced </a:t>
            </a:r>
            <a:r>
              <a:rPr lang="en-US" sz="9600" dirty="0">
                <a:latin typeface="Times New Roman"/>
                <a:ea typeface="Calibri"/>
                <a:cs typeface="Arial"/>
              </a:rPr>
              <a:t>with stress. The neurotransmitter noradrenaline is released by the nerve endings and </a:t>
            </a:r>
            <a:r>
              <a:rPr lang="en-US" sz="9600" dirty="0" smtClean="0">
                <a:latin typeface="Times New Roman"/>
                <a:ea typeface="Calibri"/>
                <a:cs typeface="Arial"/>
              </a:rPr>
              <a:t>sent </a:t>
            </a:r>
            <a:r>
              <a:rPr lang="en-US" sz="9600" dirty="0">
                <a:latin typeface="Times New Roman"/>
                <a:ea typeface="Calibri"/>
                <a:cs typeface="Arial"/>
              </a:rPr>
              <a:t>to the SNS so that the latter </a:t>
            </a:r>
            <a:r>
              <a:rPr lang="en-US" sz="9600" dirty="0" smtClean="0">
                <a:latin typeface="Times New Roman"/>
                <a:ea typeface="Calibri"/>
                <a:cs typeface="Arial"/>
              </a:rPr>
              <a:t>can</a:t>
            </a:r>
            <a:endParaRPr lang="en-US" sz="9600" dirty="0" smtClean="0">
              <a:latin typeface="Calibri"/>
              <a:ea typeface="Calibri"/>
              <a:cs typeface="Arial"/>
            </a:endParaRPr>
          </a:p>
          <a:p>
            <a:pPr marL="0" indent="0" rtl="1">
              <a:lnSpc>
                <a:spcPct val="120000"/>
              </a:lnSpc>
              <a:spcBef>
                <a:spcPts val="0"/>
              </a:spcBef>
              <a:spcAft>
                <a:spcPts val="1000"/>
              </a:spcAft>
              <a:buNone/>
              <a:tabLst>
                <a:tab pos="4359910" algn="l"/>
              </a:tabLst>
            </a:pPr>
            <a:r>
              <a:rPr lang="en-US" sz="9600" b="1" dirty="0" smtClean="0">
                <a:solidFill>
                  <a:srgbClr val="FF0000"/>
                </a:solidFill>
                <a:latin typeface="Times New Roman"/>
                <a:ea typeface="Calibri"/>
                <a:cs typeface="Arial"/>
              </a:rPr>
              <a:t>1-Enhance the strength of skeletal muscles circumstances                 </a:t>
            </a:r>
            <a:r>
              <a:rPr lang="en-US" sz="9600" b="1" dirty="0" smtClean="0">
                <a:solidFill>
                  <a:srgbClr val="00B050"/>
                </a:solidFill>
                <a:latin typeface="Times New Roman"/>
                <a:ea typeface="Calibri"/>
                <a:cs typeface="Arial"/>
              </a:rPr>
              <a:t>2-Increase </a:t>
            </a:r>
            <a:r>
              <a:rPr lang="en-US" sz="9600" b="1" dirty="0">
                <a:solidFill>
                  <a:srgbClr val="00B050"/>
                </a:solidFill>
                <a:latin typeface="Times New Roman"/>
                <a:ea typeface="Calibri"/>
                <a:cs typeface="Arial"/>
              </a:rPr>
              <a:t>heart rate</a:t>
            </a:r>
            <a:r>
              <a:rPr lang="en-US" sz="9600" dirty="0">
                <a:latin typeface="Times New Roman"/>
                <a:ea typeface="Calibri"/>
                <a:cs typeface="Arial"/>
              </a:rPr>
              <a:t>. During stressful moments, your heart </a:t>
            </a:r>
            <a:r>
              <a:rPr lang="en-US" sz="9600" b="1" dirty="0">
                <a:solidFill>
                  <a:srgbClr val="FF0000"/>
                </a:solidFill>
                <a:latin typeface="Times New Roman"/>
                <a:ea typeface="Calibri"/>
                <a:cs typeface="Arial"/>
              </a:rPr>
              <a:t>beats faster </a:t>
            </a:r>
            <a:r>
              <a:rPr lang="en-US" sz="9600" dirty="0">
                <a:latin typeface="Times New Roman"/>
                <a:ea typeface="Calibri"/>
                <a:cs typeface="Arial"/>
              </a:rPr>
              <a:t>than it usually does so that the parts of your body which are needed to cope up with the stress would be </a:t>
            </a:r>
            <a:r>
              <a:rPr lang="en-US" sz="9600" dirty="0">
                <a:solidFill>
                  <a:srgbClr val="FF0000"/>
                </a:solidFill>
                <a:latin typeface="Times New Roman"/>
                <a:ea typeface="Calibri"/>
                <a:cs typeface="Arial"/>
              </a:rPr>
              <a:t>supplied by enough oxygenated </a:t>
            </a:r>
            <a:r>
              <a:rPr lang="en-US" sz="9600" dirty="0">
                <a:latin typeface="Times New Roman"/>
                <a:ea typeface="Calibri"/>
                <a:cs typeface="Arial"/>
              </a:rPr>
              <a:t>blood to remain functional until the stressful situation subsides</a:t>
            </a:r>
            <a:r>
              <a:rPr lang="ar-SA" sz="9600" dirty="0">
                <a:latin typeface="Calibri"/>
                <a:ea typeface="Calibri"/>
                <a:cs typeface="Times New Roman"/>
              </a:rPr>
              <a:t>.</a:t>
            </a:r>
            <a:endParaRPr lang="en-US" sz="9600" dirty="0">
              <a:latin typeface="Calibri"/>
              <a:ea typeface="Calibri"/>
              <a:cs typeface="Arial"/>
            </a:endParaRPr>
          </a:p>
          <a:p>
            <a:pPr marL="0" rtl="1">
              <a:lnSpc>
                <a:spcPct val="120000"/>
              </a:lnSpc>
              <a:spcBef>
                <a:spcPts val="0"/>
              </a:spcBef>
              <a:spcAft>
                <a:spcPts val="1000"/>
              </a:spcAft>
              <a:tabLst>
                <a:tab pos="4359910" algn="l"/>
              </a:tabLst>
            </a:pPr>
            <a:r>
              <a:rPr lang="en-US" sz="9600" b="1" dirty="0">
                <a:solidFill>
                  <a:srgbClr val="0070C0"/>
                </a:solidFill>
                <a:latin typeface="Times New Roman"/>
                <a:ea typeface="Calibri"/>
                <a:cs typeface="Arial"/>
              </a:rPr>
              <a:t>3-Shoot up sugar and fat levels. </a:t>
            </a:r>
            <a:r>
              <a:rPr lang="en-US" sz="9600" dirty="0">
                <a:latin typeface="Times New Roman"/>
                <a:ea typeface="Calibri"/>
                <a:cs typeface="Arial"/>
              </a:rPr>
              <a:t>We all know that sugar and fat provides our body with energy. During stressful situations, we need more energy to cope up, and so the SNS assists us to have more energy.</a:t>
            </a:r>
            <a:endParaRPr lang="en-US" sz="9600" dirty="0">
              <a:latin typeface="Calibri"/>
              <a:ea typeface="Calibri"/>
              <a:cs typeface="Arial"/>
            </a:endParaRPr>
          </a:p>
          <a:p>
            <a:pPr marL="109728" indent="0">
              <a:buNone/>
            </a:pPr>
            <a:endParaRPr lang="en-US" sz="9600" dirty="0"/>
          </a:p>
        </p:txBody>
      </p:sp>
      <p:sp>
        <p:nvSpPr>
          <p:cNvPr id="3" name="عنوان 2"/>
          <p:cNvSpPr>
            <a:spLocks noGrp="1"/>
          </p:cNvSpPr>
          <p:nvPr>
            <p:ph type="title"/>
          </p:nvPr>
        </p:nvSpPr>
        <p:spPr>
          <a:xfrm>
            <a:off x="0" y="27709"/>
            <a:ext cx="9144000" cy="715962"/>
          </a:xfrm>
        </p:spPr>
        <p:style>
          <a:lnRef idx="1">
            <a:schemeClr val="accent2"/>
          </a:lnRef>
          <a:fillRef idx="2">
            <a:schemeClr val="accent2"/>
          </a:fillRef>
          <a:effectRef idx="1">
            <a:schemeClr val="accent2"/>
          </a:effectRef>
          <a:fontRef idx="minor">
            <a:schemeClr val="dk1"/>
          </a:fontRef>
        </p:style>
        <p:txBody>
          <a:bodyPr/>
          <a:lstStyle/>
          <a:p>
            <a:r>
              <a:rPr lang="en-US" sz="2500" dirty="0">
                <a:solidFill>
                  <a:schemeClr val="tx1"/>
                </a:solidFill>
                <a:effectLst/>
                <a:latin typeface="Times New Roman"/>
                <a:ea typeface="Calibri"/>
                <a:cs typeface="Arial"/>
              </a:rPr>
              <a:t>Hormonal response to stress</a:t>
            </a:r>
            <a:endParaRPr lang="en-US" dirty="0">
              <a:solidFill>
                <a:schemeClr val="tx1"/>
              </a:solidFill>
            </a:endParaRPr>
          </a:p>
        </p:txBody>
      </p:sp>
    </p:spTree>
    <p:extLst>
      <p:ext uri="{BB962C8B-B14F-4D97-AF65-F5344CB8AC3E}">
        <p14:creationId xmlns:p14="http://schemas.microsoft.com/office/powerpoint/2010/main" val="843937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Dr.wasfi\Desktop\33.bmp"/>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5" name="مستطيل مستدير الزوايا 4"/>
          <p:cNvSpPr/>
          <p:nvPr/>
        </p:nvSpPr>
        <p:spPr>
          <a:xfrm>
            <a:off x="533400" y="6477000"/>
            <a:ext cx="1676400" cy="228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smtClean="0"/>
              <a:t>]</a:t>
            </a:r>
            <a:r>
              <a:rPr lang="en-US" dirty="0" smtClean="0"/>
              <a:t>Dr. </a:t>
            </a:r>
            <a:r>
              <a:rPr lang="en-US" dirty="0" err="1" smtClean="0"/>
              <a:t>wasfi</a:t>
            </a:r>
            <a:endParaRPr lang="en-US" dirty="0"/>
          </a:p>
        </p:txBody>
      </p:sp>
    </p:spTree>
    <p:extLst>
      <p:ext uri="{BB962C8B-B14F-4D97-AF65-F5344CB8AC3E}">
        <p14:creationId xmlns:p14="http://schemas.microsoft.com/office/powerpoint/2010/main" val="252553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685800" y="1752601"/>
            <a:ext cx="7772400" cy="1829761"/>
          </a:xfrm>
          <a:prstGeom prst="rect">
            <a:avLst/>
          </a:prstGeom>
        </p:spPr>
        <p:txBody>
          <a:bodyPr>
            <a:normAutofit fontScale="90000"/>
          </a:bodyPr>
          <a:lstStyle/>
          <a:p>
            <a:pPr lvl="0" algn="ctr">
              <a:lnSpc>
                <a:spcPct val="150000"/>
              </a:lnSpc>
              <a:spcBef>
                <a:spcPts val="0"/>
              </a:spcBef>
              <a:spcAft>
                <a:spcPts val="1000"/>
              </a:spcAft>
            </a:pPr>
            <a:r>
              <a:rPr lang="en-US" sz="7200" dirty="0">
                <a:solidFill>
                  <a:prstClr val="black"/>
                </a:solidFill>
                <a:ea typeface="Calibri"/>
                <a:cs typeface="Arial"/>
              </a:rPr>
              <a:t/>
            </a:r>
            <a:br>
              <a:rPr lang="en-US" sz="7200" dirty="0">
                <a:solidFill>
                  <a:prstClr val="black"/>
                </a:solidFill>
                <a:ea typeface="Calibri"/>
                <a:cs typeface="Arial"/>
              </a:rPr>
            </a:br>
            <a:endParaRPr lang="en-US" dirty="0"/>
          </a:p>
        </p:txBody>
      </p:sp>
      <p:sp>
        <p:nvSpPr>
          <p:cNvPr id="5" name="مستطيل مستدير الزوايا 4"/>
          <p:cNvSpPr/>
          <p:nvPr/>
        </p:nvSpPr>
        <p:spPr>
          <a:xfrm>
            <a:off x="-609600" y="-381000"/>
            <a:ext cx="10287000" cy="7467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600" dirty="0" smtClean="0">
                <a:latin typeface="Times New Roman" panose="02020603050405020304" pitchFamily="18" charset="0"/>
                <a:cs typeface="Times New Roman" panose="02020603050405020304" pitchFamily="18" charset="0"/>
              </a:rPr>
              <a:t>STRESS</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023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4294967295"/>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pPr marL="109728" indent="0">
              <a:buNone/>
            </a:pPr>
            <a:r>
              <a:rPr lang="en-US" sz="4100" b="1" dirty="0" smtClean="0">
                <a:solidFill>
                  <a:prstClr val="black"/>
                </a:solidFill>
                <a:effectLst>
                  <a:outerShdw blurRad="31750" dist="25400" dir="5400000" algn="tl" rotWithShape="0">
                    <a:srgbClr val="000000">
                      <a:alpha val="25000"/>
                    </a:srgbClr>
                  </a:outerShdw>
                </a:effectLst>
                <a:latin typeface="Times New Roman" panose="02020603050405020304" pitchFamily="18" charset="0"/>
                <a:ea typeface="+mj-ea"/>
                <a:cs typeface="Times New Roman" panose="02020603050405020304" pitchFamily="18" charset="0"/>
              </a:rPr>
              <a:t>Stress</a:t>
            </a:r>
            <a:r>
              <a:rPr lang="en-US" sz="4100" b="1" dirty="0" smtClean="0">
                <a:solidFill>
                  <a:prstClr val="black"/>
                </a:solidFill>
                <a:effectLst>
                  <a:outerShdw blurRad="31750" dist="25400" dir="5400000" algn="tl" rotWithShape="0">
                    <a:srgbClr val="000000">
                      <a:alpha val="25000"/>
                    </a:srgbClr>
                  </a:outerShdw>
                </a:effectLst>
                <a:ea typeface="+mj-ea"/>
                <a:cs typeface="+mj-cs"/>
              </a:rPr>
              <a:t> </a:t>
            </a:r>
            <a:endParaRPr lang="en-US" sz="4100" b="1" dirty="0" smtClean="0">
              <a:solidFill>
                <a:prstClr val="black"/>
              </a:solidFill>
              <a:effectLst>
                <a:outerShdw blurRad="31750" dist="25400" dir="5400000" algn="tl" rotWithShape="0">
                  <a:srgbClr val="000000">
                    <a:alpha val="25000"/>
                  </a:srgbClr>
                </a:outerShdw>
              </a:effectLst>
              <a:ea typeface="+mj-ea"/>
              <a:cs typeface="+mj-cs"/>
            </a:endParaRPr>
          </a:p>
          <a:p>
            <a:pPr marL="109728" indent="0">
              <a:buNone/>
            </a:pPr>
            <a:r>
              <a:rPr lang="en-US" sz="2800" dirty="0" smtClean="0">
                <a:latin typeface="Times New Roman"/>
                <a:ea typeface="Calibri"/>
              </a:rPr>
              <a:t>Is </a:t>
            </a:r>
            <a:r>
              <a:rPr lang="en-US" sz="2800" dirty="0">
                <a:latin typeface="Times New Roman"/>
                <a:ea typeface="Calibri"/>
              </a:rPr>
              <a:t>a  systemic response  to a change (stressor) internal  or  external and may be modified in specific situations(</a:t>
            </a:r>
            <a:r>
              <a:rPr lang="en-US" sz="2800" b="1" dirty="0">
                <a:solidFill>
                  <a:srgbClr val="FF0000"/>
                </a:solidFill>
                <a:latin typeface="Times New Roman"/>
                <a:ea typeface="Calibri"/>
              </a:rPr>
              <a:t>fight and flight </a:t>
            </a:r>
            <a:r>
              <a:rPr lang="en-US" sz="2800" dirty="0">
                <a:latin typeface="Times New Roman"/>
                <a:ea typeface="Calibri"/>
              </a:rPr>
              <a:t>) </a:t>
            </a:r>
            <a:r>
              <a:rPr lang="en-US" sz="2800" dirty="0" smtClean="0">
                <a:latin typeface="Times New Roman"/>
                <a:ea typeface="Calibri"/>
              </a:rPr>
              <a:t>.</a:t>
            </a:r>
          </a:p>
          <a:p>
            <a:pPr marL="0" indent="0" rtl="1">
              <a:lnSpc>
                <a:spcPct val="115000"/>
              </a:lnSpc>
              <a:spcBef>
                <a:spcPts val="0"/>
              </a:spcBef>
              <a:spcAft>
                <a:spcPts val="1000"/>
              </a:spcAft>
              <a:buNone/>
            </a:pPr>
            <a:r>
              <a:rPr lang="en-US" sz="4000" b="1" dirty="0" smtClean="0">
                <a:latin typeface="Times New Roman"/>
                <a:ea typeface="Calibri"/>
                <a:cs typeface="Arial"/>
              </a:rPr>
              <a:t>Stresso</a:t>
            </a:r>
            <a:r>
              <a:rPr lang="en-US" sz="4000" dirty="0" smtClean="0">
                <a:latin typeface="Times New Roman"/>
                <a:ea typeface="Calibri"/>
                <a:cs typeface="Arial"/>
              </a:rPr>
              <a:t>r</a:t>
            </a:r>
            <a:r>
              <a:rPr lang="en-US" sz="2800" dirty="0" smtClean="0">
                <a:latin typeface="Times New Roman"/>
                <a:ea typeface="Calibri"/>
                <a:cs typeface="Arial"/>
              </a:rPr>
              <a:t>  </a:t>
            </a:r>
            <a:endParaRPr lang="en-US" sz="2800" dirty="0" smtClean="0">
              <a:latin typeface="Times New Roman"/>
              <a:ea typeface="Calibri"/>
              <a:cs typeface="Arial"/>
            </a:endParaRPr>
          </a:p>
          <a:p>
            <a:pPr marL="0" indent="0" rtl="1">
              <a:lnSpc>
                <a:spcPct val="115000"/>
              </a:lnSpc>
              <a:spcBef>
                <a:spcPts val="0"/>
              </a:spcBef>
              <a:spcAft>
                <a:spcPts val="1000"/>
              </a:spcAft>
              <a:buNone/>
            </a:pPr>
            <a:r>
              <a:rPr lang="en-US" sz="2800" dirty="0" smtClean="0">
                <a:latin typeface="Times New Roman"/>
                <a:ea typeface="Calibri"/>
                <a:cs typeface="Arial"/>
              </a:rPr>
              <a:t> Are  </a:t>
            </a:r>
            <a:r>
              <a:rPr lang="en-US" sz="2800" dirty="0" smtClean="0">
                <a:latin typeface="Times New Roman"/>
                <a:ea typeface="Calibri"/>
                <a:cs typeface="Arial"/>
              </a:rPr>
              <a:t>any factors  that create a significant  change  in  the  body  or  environment. it may be </a:t>
            </a:r>
            <a:r>
              <a:rPr lang="en-US" sz="2800" b="1" dirty="0" smtClean="0">
                <a:solidFill>
                  <a:srgbClr val="FF0000"/>
                </a:solidFill>
                <a:latin typeface="Times New Roman"/>
                <a:ea typeface="Calibri"/>
                <a:cs typeface="Arial"/>
              </a:rPr>
              <a:t>physical</a:t>
            </a:r>
            <a:r>
              <a:rPr lang="en-US" sz="2800" dirty="0" smtClean="0">
                <a:latin typeface="Times New Roman"/>
                <a:ea typeface="Calibri"/>
                <a:cs typeface="Arial"/>
              </a:rPr>
              <a:t> </a:t>
            </a:r>
            <a:r>
              <a:rPr lang="en-US" sz="2800" dirty="0" smtClean="0">
                <a:latin typeface="Times New Roman"/>
                <a:ea typeface="Calibri"/>
                <a:cs typeface="Arial"/>
              </a:rPr>
              <a:t> or </a:t>
            </a:r>
            <a:r>
              <a:rPr lang="en-US" sz="2800" b="1" dirty="0" smtClean="0">
                <a:solidFill>
                  <a:srgbClr val="FF0000"/>
                </a:solidFill>
                <a:latin typeface="Times New Roman"/>
                <a:ea typeface="Calibri"/>
                <a:cs typeface="Arial"/>
              </a:rPr>
              <a:t>environmental</a:t>
            </a:r>
            <a:r>
              <a:rPr lang="en-US" sz="2800" dirty="0" smtClean="0">
                <a:latin typeface="Times New Roman"/>
                <a:ea typeface="Calibri"/>
                <a:cs typeface="Arial"/>
              </a:rPr>
              <a:t> or a combination of the two.</a:t>
            </a:r>
            <a:endParaRPr lang="en-US" sz="2000" dirty="0" smtClean="0">
              <a:latin typeface="Calibri"/>
              <a:ea typeface="Calibri"/>
              <a:cs typeface="Arial"/>
            </a:endParaRPr>
          </a:p>
          <a:p>
            <a:endParaRPr lang="en-US" dirty="0"/>
          </a:p>
        </p:txBody>
      </p:sp>
      <p:sp>
        <p:nvSpPr>
          <p:cNvPr id="3" name="عنوان 2"/>
          <p:cNvSpPr>
            <a:spLocks noGrp="1"/>
          </p:cNvSpPr>
          <p:nvPr>
            <p:ph type="title" idx="4294967295"/>
          </p:nvPr>
        </p:nvSpPr>
        <p:spPr>
          <a:xfrm>
            <a:off x="0" y="0"/>
            <a:ext cx="9144000" cy="155416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dirty="0" smtClean="0">
                <a:solidFill>
                  <a:schemeClr val="tx1"/>
                </a:solidFill>
                <a:latin typeface="Times New Roman" panose="02020603050405020304" pitchFamily="18" charset="0"/>
                <a:cs typeface="Times New Roman" panose="02020603050405020304" pitchFamily="18" charset="0"/>
              </a:rPr>
              <a:t>Stress</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752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style>
          <a:lnRef idx="1">
            <a:schemeClr val="accent2"/>
          </a:lnRef>
          <a:fillRef idx="2">
            <a:schemeClr val="accent2"/>
          </a:fillRef>
          <a:effectRef idx="1">
            <a:schemeClr val="accent2"/>
          </a:effectRef>
          <a:fontRef idx="minor">
            <a:schemeClr val="dk1"/>
          </a:fontRef>
        </p:style>
        <p:txBody>
          <a:bodyPr>
            <a:normAutofit/>
          </a:bodyPr>
          <a:lstStyle/>
          <a:p>
            <a:r>
              <a:rPr lang="en-US" sz="4400" dirty="0">
                <a:effectLst/>
                <a:latin typeface="Times New Roman"/>
                <a:ea typeface="Calibri"/>
              </a:rPr>
              <a:t>General adaptation syndrome(GAS</a:t>
            </a:r>
            <a:endParaRPr lang="en-US" dirty="0"/>
          </a:p>
        </p:txBody>
      </p:sp>
      <p:sp>
        <p:nvSpPr>
          <p:cNvPr id="3" name="عنصر نائب للمحتوى 2"/>
          <p:cNvSpPr>
            <a:spLocks noGrp="1"/>
          </p:cNvSpPr>
          <p:nvPr>
            <p:ph idx="1"/>
          </p:nvPr>
        </p:nvSpPr>
        <p:spPr>
          <a:xfrm>
            <a:off x="0" y="1219200"/>
            <a:ext cx="9144000" cy="56388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109728" lvl="0" indent="0">
              <a:buClr>
                <a:srgbClr val="2DA2BF"/>
              </a:buClr>
              <a:buNone/>
            </a:pPr>
            <a:r>
              <a:rPr lang="en-US" sz="2800" dirty="0" smtClean="0">
                <a:latin typeface="Times New Roman"/>
                <a:ea typeface="Calibri"/>
                <a:cs typeface="Arial"/>
              </a:rPr>
              <a:t>      Hormonal </a:t>
            </a:r>
            <a:r>
              <a:rPr lang="en-US" sz="2800" dirty="0">
                <a:latin typeface="Times New Roman"/>
                <a:ea typeface="Calibri"/>
                <a:cs typeface="Arial"/>
              </a:rPr>
              <a:t>effects during stress appeared as  </a:t>
            </a:r>
            <a:r>
              <a:rPr lang="en-US" sz="2800" b="1" dirty="0" smtClean="0">
                <a:solidFill>
                  <a:srgbClr val="0070C0"/>
                </a:solidFill>
                <a:latin typeface="Times New Roman"/>
                <a:ea typeface="Calibri"/>
                <a:cs typeface="Arial"/>
              </a:rPr>
              <a:t>emotional</a:t>
            </a:r>
            <a:r>
              <a:rPr lang="en-US" sz="2800" dirty="0" smtClean="0">
                <a:latin typeface="Times New Roman"/>
                <a:ea typeface="Calibri"/>
                <a:cs typeface="Arial"/>
              </a:rPr>
              <a:t>  </a:t>
            </a:r>
            <a:r>
              <a:rPr lang="en-US" sz="2800" dirty="0">
                <a:latin typeface="Times New Roman"/>
                <a:ea typeface="Calibri"/>
                <a:cs typeface="Arial"/>
              </a:rPr>
              <a:t>and </a:t>
            </a:r>
            <a:r>
              <a:rPr lang="en-US" sz="2800" b="1" dirty="0" smtClean="0">
                <a:solidFill>
                  <a:srgbClr val="00B050"/>
                </a:solidFill>
                <a:latin typeface="Times New Roman"/>
                <a:ea typeface="Calibri"/>
                <a:cs typeface="Arial"/>
              </a:rPr>
              <a:t>physical </a:t>
            </a:r>
            <a:r>
              <a:rPr lang="en-US" sz="2800" b="1" dirty="0">
                <a:solidFill>
                  <a:srgbClr val="00B050"/>
                </a:solidFill>
                <a:latin typeface="Times New Roman"/>
                <a:ea typeface="Calibri"/>
                <a:cs typeface="Arial"/>
              </a:rPr>
              <a:t>activities</a:t>
            </a:r>
            <a:r>
              <a:rPr lang="en-US" sz="2800" b="1" dirty="0" smtClean="0">
                <a:solidFill>
                  <a:srgbClr val="00B050"/>
                </a:solidFill>
                <a:latin typeface="Times New Roman"/>
                <a:ea typeface="Calibri"/>
                <a:cs typeface="Arial"/>
              </a:rPr>
              <a:t>.</a:t>
            </a:r>
          </a:p>
          <a:p>
            <a:pPr marL="109728" lvl="0" indent="0">
              <a:buClr>
                <a:srgbClr val="2DA2BF"/>
              </a:buClr>
              <a:buNone/>
            </a:pPr>
            <a:r>
              <a:rPr lang="en-US" sz="2800" b="1" dirty="0">
                <a:solidFill>
                  <a:srgbClr val="FF0000"/>
                </a:solidFill>
                <a:latin typeface="Times New Roman"/>
                <a:ea typeface="Calibri"/>
              </a:rPr>
              <a:t>There are three phases of GAS</a:t>
            </a:r>
          </a:p>
          <a:p>
            <a:pPr marL="0" indent="0" rtl="1">
              <a:lnSpc>
                <a:spcPct val="115000"/>
              </a:lnSpc>
              <a:spcBef>
                <a:spcPts val="0"/>
              </a:spcBef>
              <a:spcAft>
                <a:spcPts val="1000"/>
              </a:spcAft>
              <a:buNone/>
            </a:pPr>
            <a:endParaRPr lang="en-US" sz="2000" b="1" dirty="0" smtClean="0">
              <a:solidFill>
                <a:srgbClr val="00B050"/>
              </a:solidFill>
              <a:latin typeface="Calibri"/>
              <a:ea typeface="Calibri"/>
              <a:cs typeface="Arial"/>
            </a:endParaRPr>
          </a:p>
          <a:p>
            <a:pPr marL="0" indent="0" rtl="1">
              <a:lnSpc>
                <a:spcPct val="115000"/>
              </a:lnSpc>
              <a:spcBef>
                <a:spcPts val="0"/>
              </a:spcBef>
              <a:spcAft>
                <a:spcPts val="1000"/>
              </a:spcAft>
              <a:buNone/>
            </a:pPr>
            <a:r>
              <a:rPr lang="en-US" sz="2800" b="1" dirty="0">
                <a:latin typeface="Times New Roman"/>
                <a:ea typeface="Calibri"/>
                <a:cs typeface="Arial"/>
              </a:rPr>
              <a:t> </a:t>
            </a:r>
            <a:endParaRPr lang="en-US" sz="2800" b="1" dirty="0" smtClean="0">
              <a:latin typeface="Times New Roman"/>
              <a:ea typeface="Calibri"/>
              <a:cs typeface="Arial"/>
            </a:endParaRPr>
          </a:p>
          <a:p>
            <a:pPr marL="0" indent="0" algn="just" rtl="1">
              <a:lnSpc>
                <a:spcPct val="115000"/>
              </a:lnSpc>
              <a:spcBef>
                <a:spcPts val="0"/>
              </a:spcBef>
              <a:spcAft>
                <a:spcPts val="1000"/>
              </a:spcAft>
              <a:buNone/>
            </a:pPr>
            <a:r>
              <a:rPr lang="en-US" sz="2800" dirty="0" smtClean="0">
                <a:latin typeface="Times New Roman"/>
                <a:ea typeface="Calibri"/>
                <a:cs typeface="Arial"/>
              </a:rPr>
              <a:t>      In </a:t>
            </a:r>
            <a:r>
              <a:rPr lang="en-US" sz="2800" dirty="0">
                <a:latin typeface="Times New Roman"/>
                <a:ea typeface="Calibri"/>
                <a:cs typeface="Arial"/>
              </a:rPr>
              <a:t>response to stress the sympathetic system </a:t>
            </a:r>
            <a:r>
              <a:rPr lang="en-US" sz="2800" dirty="0" smtClean="0">
                <a:latin typeface="Times New Roman"/>
                <a:ea typeface="Calibri"/>
                <a:cs typeface="Arial"/>
              </a:rPr>
              <a:t>stimulate   the adrenal gland to secrete </a:t>
            </a:r>
            <a:r>
              <a:rPr lang="en-US" sz="2800" b="1" dirty="0">
                <a:solidFill>
                  <a:srgbClr val="00B050"/>
                </a:solidFill>
                <a:latin typeface="Times New Roman"/>
                <a:ea typeface="Calibri"/>
                <a:cs typeface="Arial"/>
              </a:rPr>
              <a:t>epinephrine </a:t>
            </a:r>
            <a:r>
              <a:rPr lang="en-US" sz="2800" dirty="0">
                <a:latin typeface="Times New Roman"/>
                <a:ea typeface="Calibri"/>
                <a:cs typeface="Arial"/>
              </a:rPr>
              <a:t>and </a:t>
            </a:r>
            <a:r>
              <a:rPr lang="en-US" sz="2800" b="1" dirty="0" smtClean="0">
                <a:solidFill>
                  <a:srgbClr val="FF0000"/>
                </a:solidFill>
                <a:latin typeface="Times New Roman"/>
                <a:ea typeface="Calibri"/>
                <a:cs typeface="Arial"/>
              </a:rPr>
              <a:t>nor-epinephrine</a:t>
            </a:r>
            <a:r>
              <a:rPr lang="en-US" sz="2800" dirty="0" smtClean="0">
                <a:latin typeface="Times New Roman"/>
                <a:ea typeface="Calibri"/>
                <a:cs typeface="Arial"/>
              </a:rPr>
              <a:t>          </a:t>
            </a:r>
          </a:p>
          <a:p>
            <a:pPr marL="0" indent="0" rtl="1">
              <a:lnSpc>
                <a:spcPct val="115000"/>
              </a:lnSpc>
              <a:spcBef>
                <a:spcPts val="0"/>
              </a:spcBef>
              <a:spcAft>
                <a:spcPts val="1000"/>
              </a:spcAft>
              <a:buNone/>
            </a:pPr>
            <a:r>
              <a:rPr lang="en-US" sz="2800" dirty="0" smtClean="0">
                <a:latin typeface="Times New Roman"/>
                <a:ea typeface="Calibri"/>
                <a:cs typeface="Arial"/>
              </a:rPr>
              <a:t> from </a:t>
            </a:r>
            <a:r>
              <a:rPr lang="en-US" sz="2800" dirty="0">
                <a:latin typeface="Times New Roman"/>
                <a:ea typeface="Calibri"/>
                <a:cs typeface="Arial"/>
              </a:rPr>
              <a:t>adrenal </a:t>
            </a:r>
            <a:r>
              <a:rPr lang="en-US" sz="2800" dirty="0" smtClean="0">
                <a:solidFill>
                  <a:schemeClr val="tx1"/>
                </a:solidFill>
                <a:latin typeface="Times New Roman"/>
                <a:ea typeface="Calibri"/>
                <a:cs typeface="Arial"/>
              </a:rPr>
              <a:t>medulla </a:t>
            </a:r>
            <a:r>
              <a:rPr lang="en-US" sz="2800" b="1" dirty="0" smtClean="0">
                <a:solidFill>
                  <a:srgbClr val="002060"/>
                </a:solidFill>
                <a:latin typeface="Times New Roman"/>
                <a:ea typeface="Calibri"/>
                <a:cs typeface="Arial"/>
              </a:rPr>
              <a:t>(</a:t>
            </a:r>
            <a:r>
              <a:rPr lang="en-US" sz="2800" b="1" dirty="0">
                <a:solidFill>
                  <a:srgbClr val="002060"/>
                </a:solidFill>
                <a:latin typeface="Times New Roman"/>
                <a:ea typeface="Calibri"/>
                <a:cs typeface="Arial"/>
              </a:rPr>
              <a:t>response similar to fight and </a:t>
            </a:r>
            <a:r>
              <a:rPr lang="en-US" sz="2800" b="1" dirty="0" smtClean="0">
                <a:solidFill>
                  <a:srgbClr val="002060"/>
                </a:solidFill>
                <a:latin typeface="Times New Roman"/>
                <a:ea typeface="Calibri"/>
                <a:cs typeface="Arial"/>
              </a:rPr>
              <a:t>flight</a:t>
            </a:r>
            <a:r>
              <a:rPr lang="en-US" sz="2800" dirty="0" smtClean="0">
                <a:latin typeface="Times New Roman"/>
                <a:ea typeface="Calibri"/>
                <a:cs typeface="Arial"/>
              </a:rPr>
              <a:t>) </a:t>
            </a:r>
          </a:p>
          <a:p>
            <a:pPr marL="0" indent="0" rtl="1">
              <a:lnSpc>
                <a:spcPct val="115000"/>
              </a:lnSpc>
              <a:spcBef>
                <a:spcPts val="0"/>
              </a:spcBef>
              <a:spcAft>
                <a:spcPts val="1000"/>
              </a:spcAft>
              <a:buNone/>
            </a:pPr>
            <a:r>
              <a:rPr lang="en-US" sz="2800" b="1" dirty="0" smtClean="0">
                <a:solidFill>
                  <a:srgbClr val="0070C0"/>
                </a:solidFill>
                <a:latin typeface="Times New Roman"/>
                <a:ea typeface="Calibri"/>
              </a:rPr>
              <a:t>As </a:t>
            </a:r>
            <a:r>
              <a:rPr lang="en-US" sz="2800" b="1" dirty="0">
                <a:solidFill>
                  <a:srgbClr val="0070C0"/>
                </a:solidFill>
                <a:latin typeface="Times New Roman"/>
                <a:ea typeface="Calibri"/>
              </a:rPr>
              <a:t>a </a:t>
            </a:r>
            <a:r>
              <a:rPr lang="en-US" sz="2800" b="1" dirty="0" smtClean="0">
                <a:solidFill>
                  <a:srgbClr val="0070C0"/>
                </a:solidFill>
                <a:latin typeface="Times New Roman"/>
                <a:ea typeface="Calibri"/>
              </a:rPr>
              <a:t>results</a:t>
            </a:r>
            <a:r>
              <a:rPr lang="en-US" sz="2800" b="1" dirty="0" smtClean="0">
                <a:solidFill>
                  <a:srgbClr val="0070C0"/>
                </a:solidFill>
                <a:latin typeface="Times New Roman"/>
                <a:ea typeface="Calibri"/>
                <a:cs typeface="Arial"/>
              </a:rPr>
              <a:t>:</a:t>
            </a:r>
            <a:endParaRPr lang="en-US" sz="2800" b="1" dirty="0" smtClean="0">
              <a:solidFill>
                <a:prstClr val="black"/>
              </a:solidFill>
              <a:latin typeface="Times New Roman"/>
              <a:ea typeface="Calibri"/>
              <a:cs typeface="Arial"/>
            </a:endParaRPr>
          </a:p>
          <a:p>
            <a:pPr marL="0" indent="0" rtl="1">
              <a:lnSpc>
                <a:spcPct val="115000"/>
              </a:lnSpc>
              <a:spcBef>
                <a:spcPts val="0"/>
              </a:spcBef>
              <a:spcAft>
                <a:spcPts val="1000"/>
              </a:spcAft>
              <a:buNone/>
              <a:tabLst>
                <a:tab pos="4893310" algn="l"/>
              </a:tabLst>
            </a:pPr>
            <a:r>
              <a:rPr lang="en-US" sz="2800" dirty="0" smtClean="0">
                <a:latin typeface="Times New Roman"/>
                <a:ea typeface="Calibri"/>
              </a:rPr>
              <a:t>1- Energy </a:t>
            </a:r>
            <a:r>
              <a:rPr lang="en-US" sz="2800" dirty="0">
                <a:latin typeface="Times New Roman"/>
                <a:ea typeface="Calibri"/>
              </a:rPr>
              <a:t>reserves will </a:t>
            </a:r>
            <a:r>
              <a:rPr lang="en-US" sz="2800" dirty="0" smtClean="0">
                <a:latin typeface="Times New Roman"/>
                <a:ea typeface="Calibri"/>
              </a:rPr>
              <a:t>mobilized(</a:t>
            </a:r>
            <a:r>
              <a:rPr lang="en-US" sz="2800" b="1" dirty="0">
                <a:solidFill>
                  <a:srgbClr val="00B0F0"/>
                </a:solidFill>
                <a:latin typeface="Times New Roman"/>
                <a:ea typeface="Calibri"/>
                <a:cs typeface="Arial"/>
              </a:rPr>
              <a:t>Glycogen</a:t>
            </a:r>
            <a:r>
              <a:rPr lang="en-US" sz="2800" dirty="0">
                <a:latin typeface="Times New Roman"/>
                <a:ea typeface="Calibri"/>
                <a:cs typeface="Arial"/>
              </a:rPr>
              <a:t>  become  the  sources of  glucose to produce </a:t>
            </a:r>
            <a:r>
              <a:rPr lang="en-US" sz="2800" b="1" dirty="0">
                <a:solidFill>
                  <a:srgbClr val="C00000"/>
                </a:solidFill>
                <a:latin typeface="Times New Roman"/>
                <a:ea typeface="Calibri"/>
                <a:cs typeface="Arial"/>
              </a:rPr>
              <a:t>ATP</a:t>
            </a:r>
            <a:endParaRPr lang="en-US" sz="2000" b="1" dirty="0">
              <a:solidFill>
                <a:srgbClr val="C00000"/>
              </a:solidFill>
              <a:latin typeface="Calibri"/>
              <a:ea typeface="Calibri"/>
              <a:cs typeface="Arial"/>
            </a:endParaRPr>
          </a:p>
          <a:p>
            <a:pPr marL="0" indent="0" rtl="1">
              <a:lnSpc>
                <a:spcPct val="115000"/>
              </a:lnSpc>
              <a:spcBef>
                <a:spcPts val="0"/>
              </a:spcBef>
              <a:spcAft>
                <a:spcPts val="1000"/>
              </a:spcAft>
              <a:buNone/>
            </a:pPr>
            <a:r>
              <a:rPr lang="en-US" sz="2800" dirty="0" smtClean="0">
                <a:latin typeface="Times New Roman"/>
                <a:ea typeface="Calibri"/>
              </a:rPr>
              <a:t> </a:t>
            </a:r>
          </a:p>
        </p:txBody>
      </p:sp>
      <p:sp>
        <p:nvSpPr>
          <p:cNvPr id="4" name="مستطيل مستدير الزوايا 3"/>
          <p:cNvSpPr/>
          <p:nvPr/>
        </p:nvSpPr>
        <p:spPr>
          <a:xfrm>
            <a:off x="152400" y="2590800"/>
            <a:ext cx="52578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09728" lvl="0">
              <a:spcBef>
                <a:spcPts val="400"/>
              </a:spcBef>
              <a:buClr>
                <a:srgbClr val="2DA2BF"/>
              </a:buClr>
              <a:buSzPct val="68000"/>
            </a:pPr>
            <a:r>
              <a:rPr lang="en-US" sz="2800" b="1" dirty="0">
                <a:solidFill>
                  <a:schemeClr val="tx1"/>
                </a:solidFill>
                <a:latin typeface="Times New Roman"/>
                <a:ea typeface="Calibri"/>
                <a:cs typeface="Arial"/>
              </a:rPr>
              <a:t>first phase: Alarm phase </a:t>
            </a:r>
            <a:endParaRPr lang="en-US" sz="2800" dirty="0">
              <a:solidFill>
                <a:schemeClr val="tx1"/>
              </a:solidFill>
              <a:latin typeface="Times New Roman"/>
              <a:ea typeface="Calibri"/>
            </a:endParaRPr>
          </a:p>
        </p:txBody>
      </p:sp>
    </p:spTree>
    <p:extLst>
      <p:ext uri="{BB962C8B-B14F-4D97-AF65-F5344CB8AC3E}">
        <p14:creationId xmlns:p14="http://schemas.microsoft.com/office/powerpoint/2010/main" val="164381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10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10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10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10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10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10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10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10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10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481328"/>
            <a:ext cx="9144000" cy="5376671"/>
          </a:xfrm>
        </p:spPr>
        <p:style>
          <a:lnRef idx="1">
            <a:schemeClr val="accent1"/>
          </a:lnRef>
          <a:fillRef idx="2">
            <a:schemeClr val="accent1"/>
          </a:fillRef>
          <a:effectRef idx="1">
            <a:schemeClr val="accent1"/>
          </a:effectRef>
          <a:fontRef idx="minor">
            <a:schemeClr val="dk1"/>
          </a:fontRef>
        </p:style>
        <p:txBody>
          <a:bodyPr/>
          <a:lstStyle/>
          <a:p>
            <a:pPr marL="0" indent="0" rtl="1">
              <a:lnSpc>
                <a:spcPct val="115000"/>
              </a:lnSpc>
              <a:spcBef>
                <a:spcPts val="0"/>
              </a:spcBef>
              <a:spcAft>
                <a:spcPts val="1000"/>
              </a:spcAft>
              <a:buNone/>
              <a:tabLst>
                <a:tab pos="4893310" algn="l"/>
              </a:tabLst>
            </a:pPr>
            <a:r>
              <a:rPr lang="en-US" sz="2800" dirty="0">
                <a:latin typeface="Times New Roman"/>
                <a:ea typeface="Calibri"/>
                <a:cs typeface="Arial"/>
              </a:rPr>
              <a:t>2-increase mental </a:t>
            </a:r>
            <a:r>
              <a:rPr lang="en-US" sz="2800" dirty="0" smtClean="0">
                <a:latin typeface="Times New Roman"/>
                <a:ea typeface="Calibri"/>
                <a:cs typeface="Arial"/>
              </a:rPr>
              <a:t>alertness </a:t>
            </a:r>
            <a:endParaRPr lang="en-US" sz="2000" dirty="0">
              <a:latin typeface="Calibri"/>
              <a:ea typeface="Calibri"/>
              <a:cs typeface="Arial"/>
            </a:endParaRPr>
          </a:p>
          <a:p>
            <a:pPr marL="0" indent="0" rtl="1">
              <a:lnSpc>
                <a:spcPct val="115000"/>
              </a:lnSpc>
              <a:spcBef>
                <a:spcPts val="0"/>
              </a:spcBef>
              <a:spcAft>
                <a:spcPts val="1000"/>
              </a:spcAft>
              <a:buNone/>
              <a:tabLst>
                <a:tab pos="4893310" algn="l"/>
              </a:tabLst>
            </a:pPr>
            <a:r>
              <a:rPr lang="en-US" sz="2800" dirty="0">
                <a:latin typeface="Times New Roman"/>
                <a:ea typeface="Calibri"/>
                <a:cs typeface="Arial"/>
              </a:rPr>
              <a:t> </a:t>
            </a:r>
            <a:r>
              <a:rPr lang="en-US" sz="2800" dirty="0" smtClean="0">
                <a:latin typeface="Times New Roman"/>
                <a:ea typeface="Calibri"/>
                <a:cs typeface="Arial"/>
              </a:rPr>
              <a:t>3-cells </a:t>
            </a:r>
            <a:r>
              <a:rPr lang="en-US" sz="2800" dirty="0">
                <a:latin typeface="Times New Roman"/>
                <a:ea typeface="Calibri"/>
                <a:cs typeface="Arial"/>
              </a:rPr>
              <a:t>use energy</a:t>
            </a:r>
            <a:endParaRPr lang="en-US" sz="2000" dirty="0">
              <a:latin typeface="Calibri"/>
              <a:ea typeface="Calibri"/>
              <a:cs typeface="Arial"/>
            </a:endParaRPr>
          </a:p>
          <a:p>
            <a:pPr marL="0" indent="0" rtl="1">
              <a:lnSpc>
                <a:spcPct val="115000"/>
              </a:lnSpc>
              <a:spcBef>
                <a:spcPts val="0"/>
              </a:spcBef>
              <a:spcAft>
                <a:spcPts val="1000"/>
              </a:spcAft>
              <a:buNone/>
              <a:tabLst>
                <a:tab pos="4893310" algn="l"/>
              </a:tabLst>
            </a:pPr>
            <a:r>
              <a:rPr lang="en-US" sz="2800" dirty="0">
                <a:latin typeface="Times New Roman"/>
                <a:ea typeface="Calibri"/>
                <a:cs typeface="Arial"/>
              </a:rPr>
              <a:t> 4-change in circulation</a:t>
            </a:r>
            <a:endParaRPr lang="en-US" sz="2000" dirty="0">
              <a:latin typeface="Calibri"/>
              <a:ea typeface="Calibri"/>
              <a:cs typeface="Arial"/>
            </a:endParaRPr>
          </a:p>
          <a:p>
            <a:pPr marL="0" indent="0" rtl="1">
              <a:lnSpc>
                <a:spcPct val="115000"/>
              </a:lnSpc>
              <a:spcBef>
                <a:spcPts val="0"/>
              </a:spcBef>
              <a:spcAft>
                <a:spcPts val="1000"/>
              </a:spcAft>
              <a:buNone/>
              <a:tabLst>
                <a:tab pos="4893310" algn="l"/>
              </a:tabLst>
            </a:pPr>
            <a:r>
              <a:rPr lang="en-US" sz="2800" dirty="0">
                <a:latin typeface="Times New Roman"/>
                <a:ea typeface="Calibri"/>
                <a:cs typeface="Arial"/>
              </a:rPr>
              <a:t> 5- increase sweat gland </a:t>
            </a:r>
            <a:r>
              <a:rPr lang="en-US" sz="2800" dirty="0" smtClean="0">
                <a:latin typeface="Times New Roman"/>
                <a:ea typeface="Calibri"/>
                <a:cs typeface="Arial"/>
              </a:rPr>
              <a:t>activity </a:t>
            </a:r>
            <a:endParaRPr lang="en-US" sz="2000" dirty="0">
              <a:latin typeface="Calibri"/>
              <a:ea typeface="Calibri"/>
              <a:cs typeface="Arial"/>
            </a:endParaRPr>
          </a:p>
          <a:p>
            <a:pPr marL="0" indent="0" rtl="1">
              <a:lnSpc>
                <a:spcPct val="115000"/>
              </a:lnSpc>
              <a:spcBef>
                <a:spcPts val="0"/>
              </a:spcBef>
              <a:spcAft>
                <a:spcPts val="1000"/>
              </a:spcAft>
              <a:buNone/>
              <a:tabLst>
                <a:tab pos="4893310" algn="l"/>
              </a:tabLst>
            </a:pPr>
            <a:r>
              <a:rPr lang="en-US" sz="2800" dirty="0">
                <a:latin typeface="Times New Roman"/>
                <a:ea typeface="Calibri"/>
                <a:cs typeface="Arial"/>
              </a:rPr>
              <a:t> 6- increase  respiratory and heart </a:t>
            </a:r>
            <a:r>
              <a:rPr lang="en-US" sz="2800" dirty="0" smtClean="0">
                <a:latin typeface="Times New Roman"/>
                <a:ea typeface="Calibri"/>
                <a:cs typeface="Arial"/>
              </a:rPr>
              <a:t>rate </a:t>
            </a:r>
            <a:endParaRPr lang="en-US" sz="2000" dirty="0">
              <a:latin typeface="Calibri"/>
              <a:ea typeface="Calibri"/>
              <a:cs typeface="Arial"/>
            </a:endParaRPr>
          </a:p>
          <a:p>
            <a:pPr marL="109728" indent="0">
              <a:buNone/>
            </a:pPr>
            <a:r>
              <a:rPr lang="en-US" sz="2800" dirty="0" smtClean="0">
                <a:solidFill>
                  <a:srgbClr val="FF0000"/>
                </a:solidFill>
                <a:latin typeface="Times New Roman"/>
                <a:ea typeface="Calibri"/>
              </a:rPr>
              <a:t>*****</a:t>
            </a:r>
            <a:r>
              <a:rPr lang="en-US" sz="2800" dirty="0" smtClean="0">
                <a:solidFill>
                  <a:schemeClr val="bg2">
                    <a:lumMod val="50000"/>
                  </a:schemeClr>
                </a:solidFill>
                <a:latin typeface="Times New Roman"/>
                <a:ea typeface="Calibri"/>
              </a:rPr>
              <a:t>Cortisone</a:t>
            </a:r>
            <a:r>
              <a:rPr lang="en-US" sz="2800" dirty="0" smtClean="0">
                <a:latin typeface="Times New Roman"/>
                <a:ea typeface="Calibri"/>
              </a:rPr>
              <a:t> </a:t>
            </a:r>
            <a:r>
              <a:rPr lang="en-US" sz="2800" dirty="0">
                <a:latin typeface="Times New Roman"/>
                <a:ea typeface="Calibri"/>
              </a:rPr>
              <a:t>also secreted which </a:t>
            </a:r>
            <a:r>
              <a:rPr lang="en-US" sz="2800" b="1" dirty="0">
                <a:solidFill>
                  <a:schemeClr val="accent3">
                    <a:lumMod val="75000"/>
                  </a:schemeClr>
                </a:solidFill>
                <a:latin typeface="Times New Roman"/>
                <a:ea typeface="Calibri"/>
              </a:rPr>
              <a:t>decrease  immune response</a:t>
            </a:r>
            <a:endParaRPr lang="en-US" b="1" dirty="0">
              <a:solidFill>
                <a:schemeClr val="accent3">
                  <a:lumMod val="75000"/>
                </a:schemeClr>
              </a:solidFill>
            </a:endParaRPr>
          </a:p>
        </p:txBody>
      </p:sp>
      <p:sp>
        <p:nvSpPr>
          <p:cNvPr id="4" name="عنوان 1"/>
          <p:cNvSpPr>
            <a:spLocks noGrp="1"/>
          </p:cNvSpPr>
          <p:nvPr>
            <p:ph type="title"/>
          </p:nvPr>
        </p:nvSpPr>
        <p:spPr>
          <a:xfrm>
            <a:off x="0" y="0"/>
            <a:ext cx="9144000" cy="1417638"/>
          </a:xfrm>
        </p:spPr>
        <p:style>
          <a:lnRef idx="1">
            <a:schemeClr val="accent2"/>
          </a:lnRef>
          <a:fillRef idx="2">
            <a:schemeClr val="accent2"/>
          </a:fillRef>
          <a:effectRef idx="1">
            <a:schemeClr val="accent2"/>
          </a:effectRef>
          <a:fontRef idx="minor">
            <a:schemeClr val="dk1"/>
          </a:fontRef>
        </p:style>
        <p:txBody>
          <a:bodyPr>
            <a:normAutofit/>
          </a:bodyPr>
          <a:lstStyle/>
          <a:p>
            <a:r>
              <a:rPr lang="en-US" sz="4400" dirty="0">
                <a:effectLst/>
                <a:latin typeface="Times New Roman"/>
                <a:ea typeface="Calibri"/>
              </a:rPr>
              <a:t>General adaptation syndrome(GAS</a:t>
            </a:r>
            <a:endParaRPr lang="en-US" dirty="0"/>
          </a:p>
        </p:txBody>
      </p:sp>
    </p:spTree>
    <p:extLst>
      <p:ext uri="{BB962C8B-B14F-4D97-AF65-F5344CB8AC3E}">
        <p14:creationId xmlns:p14="http://schemas.microsoft.com/office/powerpoint/2010/main" val="167770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685800"/>
            <a:ext cx="9144000" cy="617220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rtl="1">
              <a:lnSpc>
                <a:spcPct val="115000"/>
              </a:lnSpc>
              <a:spcBef>
                <a:spcPts val="0"/>
              </a:spcBef>
              <a:spcAft>
                <a:spcPts val="1000"/>
              </a:spcAft>
              <a:tabLst>
                <a:tab pos="4893310" algn="l"/>
              </a:tabLst>
            </a:pPr>
            <a:r>
              <a:rPr lang="en-US" sz="2800" dirty="0" smtClean="0">
                <a:latin typeface="Times New Roman"/>
                <a:ea typeface="Calibri"/>
              </a:rPr>
              <a:t>(</a:t>
            </a:r>
            <a:r>
              <a:rPr lang="en-US" sz="9600" b="1" dirty="0" smtClean="0">
                <a:solidFill>
                  <a:srgbClr val="FF0000"/>
                </a:solidFill>
                <a:latin typeface="Times New Roman"/>
                <a:ea typeface="Calibri"/>
              </a:rPr>
              <a:t>glucose sparing </a:t>
            </a:r>
            <a:r>
              <a:rPr lang="en-US" sz="9600" b="1" dirty="0">
                <a:latin typeface="Times New Roman"/>
                <a:ea typeface="Calibri"/>
                <a:cs typeface="Arial"/>
              </a:rPr>
              <a:t> </a:t>
            </a:r>
            <a:r>
              <a:rPr lang="en-US" sz="2800" b="1" dirty="0" smtClean="0">
                <a:latin typeface="Times New Roman"/>
                <a:ea typeface="Calibri"/>
                <a:cs typeface="Arial"/>
              </a:rPr>
              <a:t>-</a:t>
            </a:r>
            <a:r>
              <a:rPr lang="ar-IQ" sz="2800" b="1" dirty="0" smtClean="0">
                <a:latin typeface="Times New Roman"/>
                <a:ea typeface="Calibri"/>
                <a:cs typeface="Arial"/>
              </a:rPr>
              <a:t>          1   </a:t>
            </a:r>
            <a:r>
              <a:rPr lang="en-US" sz="9600" dirty="0" smtClean="0">
                <a:latin typeface="Times New Roman"/>
                <a:ea typeface="Calibri"/>
                <a:cs typeface="Arial"/>
              </a:rPr>
              <a:t>Glucocorticoid </a:t>
            </a:r>
            <a:r>
              <a:rPr lang="en-US" sz="9600" dirty="0">
                <a:latin typeface="Times New Roman"/>
                <a:ea typeface="Calibri"/>
                <a:cs typeface="Arial"/>
              </a:rPr>
              <a:t>are </a:t>
            </a:r>
            <a:r>
              <a:rPr lang="en-US" sz="9600" dirty="0" smtClean="0">
                <a:latin typeface="Times New Roman"/>
                <a:ea typeface="Calibri"/>
                <a:cs typeface="Arial"/>
              </a:rPr>
              <a:t>dominant</a:t>
            </a:r>
            <a:r>
              <a:rPr lang="ar-IQ" sz="9600" dirty="0" smtClean="0">
                <a:latin typeface="Times New Roman"/>
                <a:ea typeface="Calibri"/>
                <a:cs typeface="Arial"/>
              </a:rPr>
              <a:t>  </a:t>
            </a:r>
            <a:r>
              <a:rPr lang="en-US" sz="9600" dirty="0" smtClean="0">
                <a:latin typeface="Times New Roman"/>
                <a:ea typeface="Calibri"/>
                <a:cs typeface="Arial"/>
              </a:rPr>
              <a:t> 1-</a:t>
            </a:r>
            <a:endParaRPr lang="en-US" sz="9600" dirty="0">
              <a:latin typeface="Calibri"/>
              <a:ea typeface="Calibri"/>
              <a:cs typeface="Arial"/>
            </a:endParaRPr>
          </a:p>
          <a:p>
            <a:pPr marL="0" indent="0" rtl="1">
              <a:lnSpc>
                <a:spcPct val="115000"/>
              </a:lnSpc>
              <a:spcBef>
                <a:spcPts val="0"/>
              </a:spcBef>
              <a:spcAft>
                <a:spcPts val="1000"/>
              </a:spcAft>
              <a:buNone/>
              <a:tabLst>
                <a:tab pos="4893310" algn="l"/>
              </a:tabLst>
            </a:pPr>
            <a:r>
              <a:rPr lang="en-US" sz="9600" dirty="0">
                <a:latin typeface="Times New Roman"/>
                <a:ea typeface="Calibri"/>
                <a:cs typeface="Arial"/>
              </a:rPr>
              <a:t> 2- </a:t>
            </a:r>
            <a:r>
              <a:rPr lang="en-US" sz="9600" b="1" dirty="0" smtClean="0">
                <a:solidFill>
                  <a:srgbClr val="FF0000"/>
                </a:solidFill>
                <a:latin typeface="Times New Roman"/>
                <a:ea typeface="Calibri"/>
                <a:cs typeface="Arial"/>
              </a:rPr>
              <a:t>Increase </a:t>
            </a:r>
            <a:r>
              <a:rPr lang="en-US" sz="9600" b="1" dirty="0">
                <a:solidFill>
                  <a:srgbClr val="FF0000"/>
                </a:solidFill>
                <a:latin typeface="Times New Roman"/>
                <a:ea typeface="Calibri"/>
                <a:cs typeface="Arial"/>
              </a:rPr>
              <a:t>epinephrine </a:t>
            </a:r>
            <a:r>
              <a:rPr lang="en-US" sz="9600" dirty="0">
                <a:latin typeface="Times New Roman"/>
                <a:ea typeface="Calibri"/>
                <a:cs typeface="Arial"/>
              </a:rPr>
              <a:t>and growth hormone and thyroid hormone   lead to </a:t>
            </a:r>
            <a:r>
              <a:rPr lang="en-US" sz="9600" b="1" dirty="0">
                <a:solidFill>
                  <a:srgbClr val="00B050"/>
                </a:solidFill>
                <a:latin typeface="Times New Roman"/>
                <a:ea typeface="Calibri"/>
                <a:cs typeface="Arial"/>
              </a:rPr>
              <a:t>increase energy </a:t>
            </a:r>
            <a:r>
              <a:rPr lang="en-US" sz="9600" dirty="0">
                <a:latin typeface="Times New Roman"/>
                <a:ea typeface="Calibri"/>
                <a:cs typeface="Arial"/>
              </a:rPr>
              <a:t>more than normal</a:t>
            </a:r>
            <a:endParaRPr lang="en-US" sz="9600" dirty="0">
              <a:latin typeface="Calibri"/>
              <a:ea typeface="Calibri"/>
              <a:cs typeface="Arial"/>
            </a:endParaRPr>
          </a:p>
          <a:p>
            <a:pPr marL="0" indent="0" rtl="1">
              <a:lnSpc>
                <a:spcPct val="115000"/>
              </a:lnSpc>
              <a:spcBef>
                <a:spcPts val="0"/>
              </a:spcBef>
              <a:spcAft>
                <a:spcPts val="1000"/>
              </a:spcAft>
              <a:buNone/>
              <a:tabLst>
                <a:tab pos="4893310" algn="l"/>
              </a:tabLst>
            </a:pPr>
            <a:r>
              <a:rPr lang="en-US" sz="9600" dirty="0">
                <a:latin typeface="Times New Roman"/>
                <a:ea typeface="Calibri"/>
                <a:cs typeface="Arial"/>
              </a:rPr>
              <a:t> </a:t>
            </a:r>
            <a:r>
              <a:rPr lang="en-US" sz="9600" dirty="0" smtClean="0">
                <a:latin typeface="Times New Roman"/>
                <a:ea typeface="Calibri"/>
                <a:cs typeface="Arial"/>
              </a:rPr>
              <a:t>3-Neural </a:t>
            </a:r>
            <a:r>
              <a:rPr lang="en-US" sz="9600" dirty="0">
                <a:latin typeface="Times New Roman"/>
                <a:ea typeface="Calibri"/>
                <a:cs typeface="Arial"/>
              </a:rPr>
              <a:t>tissues can not store glucose  (</a:t>
            </a:r>
            <a:r>
              <a:rPr lang="en-US" sz="9600" dirty="0">
                <a:solidFill>
                  <a:srgbClr val="FF0000"/>
                </a:solidFill>
                <a:latin typeface="Times New Roman"/>
                <a:ea typeface="Calibri"/>
                <a:cs typeface="Arial"/>
              </a:rPr>
              <a:t>glucose sparing</a:t>
            </a:r>
            <a:r>
              <a:rPr lang="en-US" sz="9600" dirty="0">
                <a:latin typeface="Times New Roman"/>
                <a:ea typeface="Calibri"/>
                <a:cs typeface="Arial"/>
              </a:rPr>
              <a:t>) so the tissues produce </a:t>
            </a:r>
            <a:r>
              <a:rPr lang="en-US" sz="9600" b="1" dirty="0">
                <a:solidFill>
                  <a:srgbClr val="00B050"/>
                </a:solidFill>
                <a:latin typeface="Times New Roman"/>
                <a:ea typeface="Calibri"/>
                <a:cs typeface="Arial"/>
              </a:rPr>
              <a:t>energy from other sources</a:t>
            </a:r>
            <a:endParaRPr lang="en-US" sz="9600" b="1" dirty="0">
              <a:solidFill>
                <a:srgbClr val="00B050"/>
              </a:solidFill>
              <a:latin typeface="Calibri"/>
              <a:ea typeface="Calibri"/>
              <a:cs typeface="Arial"/>
            </a:endParaRPr>
          </a:p>
          <a:p>
            <a:pPr marL="0" indent="0" rtl="1">
              <a:lnSpc>
                <a:spcPct val="115000"/>
              </a:lnSpc>
              <a:spcBef>
                <a:spcPts val="0"/>
              </a:spcBef>
              <a:spcAft>
                <a:spcPts val="1000"/>
              </a:spcAft>
              <a:buNone/>
              <a:tabLst>
                <a:tab pos="4893310" algn="l"/>
              </a:tabLst>
            </a:pPr>
            <a:r>
              <a:rPr lang="en-US" sz="9600" dirty="0">
                <a:latin typeface="Times New Roman"/>
                <a:ea typeface="Calibri"/>
                <a:cs typeface="Arial"/>
              </a:rPr>
              <a:t>4- </a:t>
            </a:r>
            <a:r>
              <a:rPr lang="en-US" sz="9600" dirty="0" smtClean="0">
                <a:latin typeface="Times New Roman"/>
                <a:ea typeface="Calibri"/>
                <a:cs typeface="Arial"/>
              </a:rPr>
              <a:t>Neural </a:t>
            </a:r>
            <a:r>
              <a:rPr lang="en-US" sz="9600" dirty="0">
                <a:latin typeface="Times New Roman"/>
                <a:ea typeface="Calibri"/>
                <a:cs typeface="Arial"/>
              </a:rPr>
              <a:t>tissues are demand for ATP</a:t>
            </a:r>
            <a:endParaRPr lang="en-US" sz="9600" dirty="0">
              <a:latin typeface="Calibri"/>
              <a:ea typeface="Calibri"/>
              <a:cs typeface="Arial"/>
            </a:endParaRPr>
          </a:p>
          <a:p>
            <a:pPr marL="0" indent="0" rtl="1">
              <a:lnSpc>
                <a:spcPct val="115000"/>
              </a:lnSpc>
              <a:spcBef>
                <a:spcPts val="0"/>
              </a:spcBef>
              <a:spcAft>
                <a:spcPts val="1000"/>
              </a:spcAft>
              <a:buNone/>
              <a:tabLst>
                <a:tab pos="4893310" algn="l"/>
              </a:tabLst>
            </a:pPr>
            <a:r>
              <a:rPr lang="en-US" sz="9600" dirty="0" smtClean="0">
                <a:latin typeface="Times New Roman"/>
                <a:ea typeface="Calibri"/>
                <a:cs typeface="Arial"/>
              </a:rPr>
              <a:t>5-</a:t>
            </a:r>
            <a:r>
              <a:rPr lang="en-US" sz="9600" dirty="0" smtClean="0">
                <a:solidFill>
                  <a:srgbClr val="FF0000"/>
                </a:solidFill>
                <a:latin typeface="Times New Roman"/>
                <a:ea typeface="Calibri"/>
                <a:cs typeface="Arial"/>
              </a:rPr>
              <a:t>Glycogen </a:t>
            </a:r>
            <a:r>
              <a:rPr lang="en-US" sz="9600" dirty="0">
                <a:solidFill>
                  <a:srgbClr val="FF0000"/>
                </a:solidFill>
                <a:latin typeface="Times New Roman"/>
                <a:ea typeface="Calibri"/>
                <a:cs typeface="Arial"/>
              </a:rPr>
              <a:t>deplete </a:t>
            </a:r>
            <a:r>
              <a:rPr lang="en-US" sz="9600" dirty="0">
                <a:latin typeface="Times New Roman"/>
                <a:ea typeface="Calibri"/>
                <a:cs typeface="Arial"/>
              </a:rPr>
              <a:t>in liver after few hours  </a:t>
            </a:r>
            <a:endParaRPr lang="en-US" sz="9600" dirty="0" smtClean="0">
              <a:latin typeface="Times New Roman"/>
              <a:ea typeface="Calibri"/>
              <a:cs typeface="Arial"/>
            </a:endParaRPr>
          </a:p>
          <a:p>
            <a:pPr marL="0" indent="0" rtl="1">
              <a:lnSpc>
                <a:spcPct val="115000"/>
              </a:lnSpc>
              <a:spcBef>
                <a:spcPts val="0"/>
              </a:spcBef>
              <a:spcAft>
                <a:spcPts val="1000"/>
              </a:spcAft>
              <a:buNone/>
              <a:tabLst>
                <a:tab pos="4893310" algn="l"/>
              </a:tabLst>
            </a:pPr>
            <a:r>
              <a:rPr lang="en-US" sz="9600" dirty="0" smtClean="0">
                <a:latin typeface="Times New Roman"/>
                <a:ea typeface="Calibri"/>
                <a:cs typeface="Arial"/>
              </a:rPr>
              <a:t>(lipids and amino acids of muscle become the sources for energy as a rustles there will be </a:t>
            </a:r>
            <a:r>
              <a:rPr lang="en-US" sz="9600" b="1" dirty="0" smtClean="0">
                <a:solidFill>
                  <a:srgbClr val="00B050"/>
                </a:solidFill>
                <a:latin typeface="Times New Roman"/>
                <a:ea typeface="Calibri"/>
                <a:cs typeface="Arial"/>
              </a:rPr>
              <a:t>loss of  weight and muscle mass</a:t>
            </a:r>
            <a:endParaRPr lang="en-US" sz="9600" b="1" dirty="0" smtClean="0">
              <a:solidFill>
                <a:srgbClr val="00B050"/>
              </a:solidFill>
              <a:latin typeface="Calibri"/>
              <a:ea typeface="Calibri"/>
              <a:cs typeface="Arial"/>
            </a:endParaRPr>
          </a:p>
          <a:p>
            <a:pPr marL="0" indent="0" rtl="1">
              <a:lnSpc>
                <a:spcPct val="115000"/>
              </a:lnSpc>
              <a:spcBef>
                <a:spcPts val="0"/>
              </a:spcBef>
              <a:spcAft>
                <a:spcPts val="1000"/>
              </a:spcAft>
              <a:buNone/>
              <a:tabLst>
                <a:tab pos="4893310" algn="l"/>
              </a:tabLst>
            </a:pPr>
            <a:r>
              <a:rPr lang="en-US" sz="9600" dirty="0" smtClean="0">
                <a:latin typeface="Times New Roman"/>
                <a:ea typeface="Calibri"/>
                <a:cs typeface="Arial"/>
              </a:rPr>
              <a:t> </a:t>
            </a:r>
            <a:r>
              <a:rPr lang="en-US" sz="9600" dirty="0">
                <a:latin typeface="Times New Roman"/>
                <a:ea typeface="Calibri"/>
                <a:cs typeface="Arial"/>
              </a:rPr>
              <a:t>6- </a:t>
            </a:r>
            <a:r>
              <a:rPr lang="en-US" sz="9600" dirty="0" smtClean="0">
                <a:latin typeface="Times New Roman"/>
                <a:ea typeface="Calibri"/>
                <a:cs typeface="Arial"/>
              </a:rPr>
              <a:t>Elevation </a:t>
            </a:r>
            <a:r>
              <a:rPr lang="en-US" sz="9600" dirty="0">
                <a:latin typeface="Times New Roman"/>
                <a:ea typeface="Calibri"/>
                <a:cs typeface="Arial"/>
              </a:rPr>
              <a:t>of blood glucose level</a:t>
            </a:r>
            <a:endParaRPr lang="en-US" sz="9600" dirty="0">
              <a:latin typeface="Calibri"/>
              <a:ea typeface="Calibri"/>
              <a:cs typeface="Arial"/>
            </a:endParaRPr>
          </a:p>
          <a:p>
            <a:pPr marL="0" indent="0" rtl="1">
              <a:lnSpc>
                <a:spcPct val="115000"/>
              </a:lnSpc>
              <a:spcBef>
                <a:spcPts val="0"/>
              </a:spcBef>
              <a:spcAft>
                <a:spcPts val="1000"/>
              </a:spcAft>
              <a:buNone/>
              <a:tabLst>
                <a:tab pos="4893310" algn="l"/>
              </a:tabLst>
            </a:pPr>
            <a:r>
              <a:rPr lang="en-US" sz="9600" dirty="0">
                <a:latin typeface="Times New Roman"/>
                <a:ea typeface="Calibri"/>
                <a:cs typeface="Arial"/>
              </a:rPr>
              <a:t>7-  </a:t>
            </a:r>
            <a:r>
              <a:rPr lang="en-US" sz="9600" dirty="0" smtClean="0">
                <a:solidFill>
                  <a:srgbClr val="FF0000"/>
                </a:solidFill>
                <a:latin typeface="Times New Roman"/>
                <a:ea typeface="Calibri"/>
                <a:cs typeface="Arial"/>
              </a:rPr>
              <a:t>Secrete </a:t>
            </a:r>
            <a:r>
              <a:rPr lang="en-US" sz="9600" dirty="0">
                <a:solidFill>
                  <a:srgbClr val="FF0000"/>
                </a:solidFill>
                <a:latin typeface="Times New Roman"/>
                <a:ea typeface="Calibri"/>
                <a:cs typeface="Arial"/>
              </a:rPr>
              <a:t>glucagon</a:t>
            </a:r>
            <a:r>
              <a:rPr lang="en-US" sz="9600" dirty="0">
                <a:latin typeface="Times New Roman"/>
                <a:ea typeface="Calibri"/>
                <a:cs typeface="Arial"/>
              </a:rPr>
              <a:t>( increase </a:t>
            </a:r>
            <a:r>
              <a:rPr lang="en-US" sz="9600" dirty="0" err="1">
                <a:latin typeface="Times New Roman"/>
                <a:ea typeface="Calibri"/>
                <a:cs typeface="Arial"/>
              </a:rPr>
              <a:t>glycogenolysis</a:t>
            </a:r>
            <a:r>
              <a:rPr lang="en-US" sz="9600" dirty="0">
                <a:latin typeface="Times New Roman"/>
                <a:ea typeface="Calibri"/>
                <a:cs typeface="Arial"/>
              </a:rPr>
              <a:t>) to brake down glycogen </a:t>
            </a:r>
            <a:r>
              <a:rPr lang="en-US" sz="9600" b="1" dirty="0">
                <a:solidFill>
                  <a:srgbClr val="00B050"/>
                </a:solidFill>
                <a:latin typeface="Times New Roman"/>
                <a:ea typeface="Calibri"/>
                <a:cs typeface="Arial"/>
              </a:rPr>
              <a:t>to make glucose</a:t>
            </a:r>
            <a:endParaRPr lang="en-US" sz="9600" b="1" dirty="0">
              <a:solidFill>
                <a:srgbClr val="00B050"/>
              </a:solidFill>
              <a:latin typeface="Calibri"/>
              <a:ea typeface="Calibri"/>
              <a:cs typeface="Arial"/>
            </a:endParaRPr>
          </a:p>
          <a:p>
            <a:pPr marL="0" indent="0" rtl="1">
              <a:lnSpc>
                <a:spcPct val="115000"/>
              </a:lnSpc>
              <a:spcBef>
                <a:spcPts val="0"/>
              </a:spcBef>
              <a:spcAft>
                <a:spcPts val="1000"/>
              </a:spcAft>
              <a:buNone/>
              <a:tabLst>
                <a:tab pos="4893310" algn="l"/>
              </a:tabLst>
            </a:pPr>
            <a:r>
              <a:rPr lang="en-US" sz="9600" dirty="0" smtClean="0">
                <a:latin typeface="Times New Roman"/>
                <a:ea typeface="Calibri"/>
                <a:cs typeface="Arial"/>
              </a:rPr>
              <a:t>8- adrenal </a:t>
            </a:r>
            <a:r>
              <a:rPr lang="en-US" sz="9600" dirty="0">
                <a:latin typeface="Times New Roman"/>
                <a:ea typeface="Calibri"/>
                <a:cs typeface="Arial"/>
              </a:rPr>
              <a:t>cortex secrete  </a:t>
            </a:r>
            <a:r>
              <a:rPr lang="en-US" sz="9600" dirty="0">
                <a:solidFill>
                  <a:srgbClr val="FF0000"/>
                </a:solidFill>
                <a:latin typeface="Times New Roman"/>
                <a:ea typeface="Calibri"/>
                <a:cs typeface="Arial"/>
              </a:rPr>
              <a:t>aldosterone </a:t>
            </a:r>
            <a:r>
              <a:rPr lang="en-US" sz="9600" dirty="0" smtClean="0">
                <a:solidFill>
                  <a:srgbClr val="FF0000"/>
                </a:solidFill>
                <a:latin typeface="Times New Roman"/>
                <a:ea typeface="Calibri"/>
                <a:cs typeface="Arial"/>
              </a:rPr>
              <a:t>reserved  </a:t>
            </a:r>
            <a:r>
              <a:rPr lang="en-US" sz="9600" dirty="0">
                <a:solidFill>
                  <a:srgbClr val="FF0000"/>
                </a:solidFill>
                <a:latin typeface="Times New Roman"/>
                <a:ea typeface="Calibri"/>
                <a:cs typeface="Arial"/>
              </a:rPr>
              <a:t>Na and H2O </a:t>
            </a:r>
            <a:endParaRPr lang="en-US" sz="9600" dirty="0">
              <a:solidFill>
                <a:srgbClr val="FF0000"/>
              </a:solidFill>
              <a:latin typeface="Calibri"/>
              <a:ea typeface="Calibri"/>
              <a:cs typeface="Arial"/>
            </a:endParaRPr>
          </a:p>
          <a:p>
            <a:pPr marL="109728" indent="0">
              <a:buNone/>
            </a:pPr>
            <a:r>
              <a:rPr lang="en-US" sz="9600" dirty="0">
                <a:latin typeface="Times New Roman"/>
                <a:ea typeface="Calibri"/>
              </a:rPr>
              <a:t> </a:t>
            </a:r>
            <a:r>
              <a:rPr lang="en-US" sz="9600" b="1" dirty="0">
                <a:solidFill>
                  <a:srgbClr val="00B050"/>
                </a:solidFill>
                <a:latin typeface="Times New Roman"/>
                <a:ea typeface="Calibri"/>
              </a:rPr>
              <a:t>K and H will be lost</a:t>
            </a:r>
            <a:endParaRPr lang="en-US" sz="9600" b="1" dirty="0">
              <a:solidFill>
                <a:srgbClr val="00B050"/>
              </a:solidFill>
            </a:endParaRPr>
          </a:p>
        </p:txBody>
      </p:sp>
      <p:sp>
        <p:nvSpPr>
          <p:cNvPr id="3" name="عنوان 2"/>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a:bodyPr>
          <a:lstStyle/>
          <a:p>
            <a:endParaRPr lang="en-US" sz="3200" dirty="0">
              <a:latin typeface="Times New Roman" panose="02020603050405020304" pitchFamily="18" charset="0"/>
              <a:cs typeface="Times New Roman" panose="02020603050405020304" pitchFamily="18" charset="0"/>
            </a:endParaRPr>
          </a:p>
        </p:txBody>
      </p:sp>
      <p:sp>
        <p:nvSpPr>
          <p:cNvPr id="4" name="مستطيل مستدير الزوايا 3"/>
          <p:cNvSpPr/>
          <p:nvPr/>
        </p:nvSpPr>
        <p:spPr>
          <a:xfrm>
            <a:off x="381000" y="152400"/>
            <a:ext cx="46482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b="1" dirty="0">
                <a:solidFill>
                  <a:prstClr val="black"/>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Second phase: resistance </a:t>
            </a:r>
            <a:endParaRPr lang="en-US" sz="2800" dirty="0"/>
          </a:p>
        </p:txBody>
      </p:sp>
    </p:spTree>
    <p:extLst>
      <p:ext uri="{BB962C8B-B14F-4D97-AF65-F5344CB8AC3E}">
        <p14:creationId xmlns:p14="http://schemas.microsoft.com/office/powerpoint/2010/main" val="323739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heel(1)">
                                      <p:cBhvr>
                                        <p:cTn id="7" dur="10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10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10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10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heel(1)">
                                      <p:cBhvr>
                                        <p:cTn id="27" dur="10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heel(1)">
                                      <p:cBhvr>
                                        <p:cTn id="32" dur="10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heel(1)">
                                      <p:cBhvr>
                                        <p:cTn id="37" dur="100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wheel(1)">
                                      <p:cBhvr>
                                        <p:cTn id="42" dur="100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wheel(1)">
                                      <p:cBhvr>
                                        <p:cTn id="47" dur="100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wheel(1)">
                                      <p:cBhvr>
                                        <p:cTn id="52" dur="100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wheel(1)">
                                      <p:cBhvr>
                                        <p:cTn id="57" dur="10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219200"/>
            <a:ext cx="9144000" cy="5638800"/>
          </a:xfrm>
        </p:spPr>
        <p:style>
          <a:lnRef idx="1">
            <a:schemeClr val="accent1"/>
          </a:lnRef>
          <a:fillRef idx="2">
            <a:schemeClr val="accent1"/>
          </a:fillRef>
          <a:effectRef idx="1">
            <a:schemeClr val="accent1"/>
          </a:effectRef>
          <a:fontRef idx="minor">
            <a:schemeClr val="dk1"/>
          </a:fontRef>
        </p:style>
        <p:txBody>
          <a:bodyPr/>
          <a:lstStyle/>
          <a:p>
            <a:pPr marL="0" indent="0" algn="ctr" rtl="1">
              <a:lnSpc>
                <a:spcPct val="115000"/>
              </a:lnSpc>
              <a:spcBef>
                <a:spcPts val="0"/>
              </a:spcBef>
              <a:spcAft>
                <a:spcPts val="1000"/>
              </a:spcAft>
              <a:buNone/>
              <a:tabLst>
                <a:tab pos="4893310" algn="l"/>
              </a:tabLst>
            </a:pPr>
            <a:r>
              <a:rPr lang="en-US" sz="2800" dirty="0" smtClean="0">
                <a:latin typeface="Times New Roman"/>
                <a:ea typeface="Calibri"/>
                <a:cs typeface="Arial"/>
              </a:rPr>
              <a:t>            </a:t>
            </a:r>
            <a:r>
              <a:rPr lang="en-US" sz="4000" dirty="0" smtClean="0">
                <a:solidFill>
                  <a:srgbClr val="FF0000"/>
                </a:solidFill>
                <a:latin typeface="Times New Roman"/>
                <a:ea typeface="Calibri"/>
                <a:cs typeface="Arial"/>
              </a:rPr>
              <a:t>Death</a:t>
            </a:r>
            <a:r>
              <a:rPr lang="en-US" sz="4000" dirty="0" smtClean="0">
                <a:latin typeface="Times New Roman"/>
                <a:ea typeface="Calibri"/>
                <a:cs typeface="Arial"/>
              </a:rPr>
              <a:t> </a:t>
            </a:r>
            <a:r>
              <a:rPr lang="en-US" sz="4000" dirty="0">
                <a:latin typeface="Times New Roman"/>
                <a:ea typeface="Calibri"/>
                <a:cs typeface="Arial"/>
              </a:rPr>
              <a:t>if no medical </a:t>
            </a:r>
            <a:r>
              <a:rPr lang="en-US" sz="4000" dirty="0" smtClean="0">
                <a:latin typeface="Times New Roman"/>
                <a:ea typeface="Calibri"/>
                <a:cs typeface="Arial"/>
              </a:rPr>
              <a:t>intervention</a:t>
            </a:r>
          </a:p>
          <a:p>
            <a:pPr marL="0" indent="0" algn="ctr" rtl="1">
              <a:lnSpc>
                <a:spcPct val="115000"/>
              </a:lnSpc>
              <a:spcBef>
                <a:spcPts val="0"/>
              </a:spcBef>
              <a:spcAft>
                <a:spcPts val="1000"/>
              </a:spcAft>
              <a:buNone/>
              <a:tabLst>
                <a:tab pos="4893310" algn="l"/>
              </a:tabLst>
            </a:pPr>
            <a:endParaRPr lang="en-US" sz="4000" dirty="0" smtClean="0">
              <a:latin typeface="Times New Roman"/>
              <a:ea typeface="Calibri"/>
              <a:cs typeface="Arial"/>
            </a:endParaRPr>
          </a:p>
          <a:p>
            <a:pPr marL="0" indent="0" algn="ctr" rtl="1">
              <a:lnSpc>
                <a:spcPct val="115000"/>
              </a:lnSpc>
              <a:spcBef>
                <a:spcPts val="0"/>
              </a:spcBef>
              <a:spcAft>
                <a:spcPts val="1000"/>
              </a:spcAft>
              <a:buNone/>
              <a:tabLst>
                <a:tab pos="4893310" algn="l"/>
              </a:tabLst>
            </a:pPr>
            <a:r>
              <a:rPr lang="en-US" sz="4000" b="1" dirty="0" smtClean="0">
                <a:solidFill>
                  <a:schemeClr val="accent1">
                    <a:lumMod val="75000"/>
                  </a:schemeClr>
                </a:solidFill>
                <a:latin typeface="Times New Roman"/>
                <a:ea typeface="Calibri"/>
                <a:cs typeface="Arial"/>
              </a:rPr>
              <a:t>Aldosterone</a:t>
            </a:r>
            <a:r>
              <a:rPr lang="en-US" sz="4000" dirty="0" smtClean="0">
                <a:latin typeface="Times New Roman"/>
                <a:ea typeface="Calibri"/>
                <a:cs typeface="Arial"/>
              </a:rPr>
              <a:t> </a:t>
            </a:r>
            <a:r>
              <a:rPr lang="en-US" sz="4000" b="1" dirty="0">
                <a:solidFill>
                  <a:srgbClr val="00B050"/>
                </a:solidFill>
                <a:latin typeface="Times New Roman"/>
                <a:ea typeface="Calibri"/>
                <a:cs typeface="Arial"/>
              </a:rPr>
              <a:t>conserve </a:t>
            </a:r>
            <a:r>
              <a:rPr lang="en-US" sz="4000" b="1" dirty="0" smtClean="0">
                <a:solidFill>
                  <a:srgbClr val="00B050"/>
                </a:solidFill>
                <a:latin typeface="Times New Roman"/>
                <a:ea typeface="Calibri"/>
                <a:cs typeface="Arial"/>
              </a:rPr>
              <a:t>Na </a:t>
            </a:r>
            <a:r>
              <a:rPr lang="en-US" sz="4000" dirty="0">
                <a:solidFill>
                  <a:srgbClr val="FF0000"/>
                </a:solidFill>
                <a:latin typeface="Times New Roman"/>
                <a:ea typeface="Calibri"/>
                <a:cs typeface="Arial"/>
              </a:rPr>
              <a:t>and the lost of </a:t>
            </a:r>
            <a:r>
              <a:rPr lang="en-US" sz="4000" dirty="0">
                <a:solidFill>
                  <a:schemeClr val="tx1"/>
                </a:solidFill>
                <a:latin typeface="Times New Roman"/>
                <a:ea typeface="Calibri"/>
                <a:cs typeface="Arial"/>
              </a:rPr>
              <a:t>K</a:t>
            </a:r>
            <a:r>
              <a:rPr lang="en-US" sz="4000" dirty="0">
                <a:solidFill>
                  <a:srgbClr val="FF0000"/>
                </a:solidFill>
                <a:latin typeface="Times New Roman"/>
                <a:ea typeface="Calibri"/>
                <a:cs typeface="Arial"/>
              </a:rPr>
              <a:t>  </a:t>
            </a:r>
            <a:endParaRPr lang="en-US" sz="4000" dirty="0">
              <a:solidFill>
                <a:srgbClr val="FF0000"/>
              </a:solidFill>
              <a:latin typeface="Calibri"/>
              <a:ea typeface="Calibri"/>
              <a:cs typeface="Arial"/>
            </a:endParaRPr>
          </a:p>
          <a:p>
            <a:pPr marL="109728" indent="0" algn="ctr">
              <a:buNone/>
            </a:pPr>
            <a:r>
              <a:rPr lang="en-US" sz="4000" dirty="0" smtClean="0">
                <a:latin typeface="Times New Roman"/>
                <a:ea typeface="Calibri"/>
              </a:rPr>
              <a:t>          </a:t>
            </a:r>
            <a:r>
              <a:rPr lang="en-US" sz="4000" b="1" dirty="0" smtClean="0">
                <a:solidFill>
                  <a:srgbClr val="FF0000"/>
                </a:solidFill>
                <a:latin typeface="Times New Roman"/>
                <a:ea typeface="Calibri"/>
              </a:rPr>
              <a:t>Heart </a:t>
            </a:r>
            <a:r>
              <a:rPr lang="en-US" sz="4000" b="1" dirty="0">
                <a:solidFill>
                  <a:srgbClr val="FF0000"/>
                </a:solidFill>
                <a:latin typeface="Times New Roman"/>
                <a:ea typeface="Calibri"/>
              </a:rPr>
              <a:t>stop because it need K to work</a:t>
            </a:r>
            <a:endParaRPr lang="en-US" sz="4000" b="1" dirty="0">
              <a:solidFill>
                <a:srgbClr val="FF0000"/>
              </a:solidFill>
            </a:endParaRPr>
          </a:p>
        </p:txBody>
      </p:sp>
      <p:sp>
        <p:nvSpPr>
          <p:cNvPr id="3" name="عنوان 2"/>
          <p:cNvSpPr>
            <a:spLocks noGrp="1"/>
          </p:cNvSpPr>
          <p:nvPr>
            <p:ph type="title"/>
          </p:nvPr>
        </p:nvSpPr>
        <p:spPr>
          <a:xfrm>
            <a:off x="0" y="0"/>
            <a:ext cx="9144000" cy="1143000"/>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4" name="مستطيل مستدير الزوايا 3"/>
          <p:cNvSpPr/>
          <p:nvPr/>
        </p:nvSpPr>
        <p:spPr>
          <a:xfrm>
            <a:off x="457200" y="228600"/>
            <a:ext cx="57912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rtl="1">
              <a:lnSpc>
                <a:spcPct val="115000"/>
              </a:lnSpc>
              <a:spcAft>
                <a:spcPts val="1000"/>
              </a:spcAft>
              <a:buClr>
                <a:srgbClr val="2DA2BF"/>
              </a:buClr>
              <a:buSzPct val="68000"/>
              <a:tabLst>
                <a:tab pos="4893310" algn="l"/>
              </a:tabLst>
            </a:pPr>
            <a:r>
              <a:rPr lang="en-US" sz="2800" b="1" dirty="0" smtClean="0">
                <a:solidFill>
                  <a:prstClr val="black"/>
                </a:solidFill>
                <a:latin typeface="Times New Roman"/>
                <a:ea typeface="Calibri"/>
                <a:cs typeface="Arial"/>
              </a:rPr>
              <a:t>Third phase: Exhaustion phase</a:t>
            </a:r>
            <a:endParaRPr lang="en-US" sz="2000" dirty="0">
              <a:solidFill>
                <a:prstClr val="black"/>
              </a:solidFill>
              <a:latin typeface="Calibri"/>
              <a:ea typeface="Calibri"/>
              <a:cs typeface="Arial"/>
            </a:endParaRPr>
          </a:p>
        </p:txBody>
      </p:sp>
    </p:spTree>
    <p:extLst>
      <p:ext uri="{BB962C8B-B14F-4D97-AF65-F5344CB8AC3E}">
        <p14:creationId xmlns:p14="http://schemas.microsoft.com/office/powerpoint/2010/main" val="206689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heel(1)">
                                      <p:cBhvr>
                                        <p:cTn id="7" dur="10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10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10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heel(1)">
                                      <p:cBhvr>
                                        <p:cTn id="22" dur="10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481328"/>
            <a:ext cx="9220200" cy="5376672"/>
          </a:xfrm>
        </p:spPr>
        <p:style>
          <a:lnRef idx="1">
            <a:schemeClr val="accent1"/>
          </a:lnRef>
          <a:fillRef idx="2">
            <a:schemeClr val="accent1"/>
          </a:fillRef>
          <a:effectRef idx="1">
            <a:schemeClr val="accent1"/>
          </a:effectRef>
          <a:fontRef idx="minor">
            <a:schemeClr val="dk1"/>
          </a:fontRef>
        </p:style>
        <p:txBody>
          <a:bodyPr/>
          <a:lstStyle/>
          <a:p>
            <a:pPr marL="109728" indent="0">
              <a:buNone/>
            </a:pPr>
            <a:r>
              <a:rPr lang="en-US" sz="2800" b="1" dirty="0" smtClean="0">
                <a:latin typeface="Times New Roman"/>
                <a:ea typeface="Calibri"/>
              </a:rPr>
              <a:t>Hypertension</a:t>
            </a:r>
          </a:p>
          <a:p>
            <a:pPr marL="109728" indent="0">
              <a:buNone/>
            </a:pPr>
            <a:r>
              <a:rPr lang="en-US" sz="2800" b="1" dirty="0" smtClean="0">
                <a:latin typeface="Times New Roman"/>
                <a:ea typeface="Calibri"/>
              </a:rPr>
              <a:t>Headache </a:t>
            </a:r>
          </a:p>
          <a:p>
            <a:pPr marL="109728" lvl="0" indent="0">
              <a:buClr>
                <a:srgbClr val="2DA2BF"/>
              </a:buClr>
              <a:buNone/>
            </a:pPr>
            <a:r>
              <a:rPr lang="en-US" sz="2800" b="1" dirty="0">
                <a:solidFill>
                  <a:prstClr val="black"/>
                </a:solidFill>
                <a:latin typeface="Times New Roman"/>
                <a:ea typeface="Calibri"/>
              </a:rPr>
              <a:t>Heart </a:t>
            </a:r>
            <a:r>
              <a:rPr lang="en-US" sz="2800" b="1" dirty="0" smtClean="0">
                <a:solidFill>
                  <a:prstClr val="black"/>
                </a:solidFill>
                <a:latin typeface="Times New Roman"/>
                <a:ea typeface="Calibri"/>
              </a:rPr>
              <a:t>failure</a:t>
            </a:r>
            <a:endParaRPr lang="en-US" sz="2800" b="1" dirty="0" smtClean="0">
              <a:latin typeface="Times New Roman"/>
              <a:ea typeface="Calibri"/>
            </a:endParaRPr>
          </a:p>
          <a:p>
            <a:pPr marL="109728" lvl="0" indent="0">
              <a:buClr>
                <a:srgbClr val="2DA2BF"/>
              </a:buClr>
              <a:buNone/>
            </a:pPr>
            <a:r>
              <a:rPr lang="en-US" sz="2800" b="1" dirty="0" smtClean="0">
                <a:latin typeface="Times New Roman"/>
                <a:ea typeface="Calibri"/>
              </a:rPr>
              <a:t>Insomnia</a:t>
            </a:r>
          </a:p>
          <a:p>
            <a:pPr marL="109728" lvl="0" indent="0">
              <a:buClr>
                <a:srgbClr val="2DA2BF"/>
              </a:buClr>
              <a:buNone/>
            </a:pPr>
            <a:r>
              <a:rPr lang="en-US" sz="2800" b="1" dirty="0" smtClean="0">
                <a:solidFill>
                  <a:prstClr val="black"/>
                </a:solidFill>
                <a:latin typeface="Times New Roman"/>
                <a:ea typeface="Calibri"/>
              </a:rPr>
              <a:t>Infection</a:t>
            </a:r>
            <a:endParaRPr lang="en-US" sz="2800" b="1" dirty="0" smtClean="0">
              <a:latin typeface="Times New Roman"/>
              <a:ea typeface="Calibri"/>
            </a:endParaRPr>
          </a:p>
          <a:p>
            <a:pPr marL="109728" indent="0">
              <a:buNone/>
            </a:pPr>
            <a:r>
              <a:rPr lang="en-US" sz="2800" b="1" dirty="0" smtClean="0">
                <a:latin typeface="Times New Roman"/>
                <a:ea typeface="Calibri"/>
              </a:rPr>
              <a:t>diabetes </a:t>
            </a:r>
            <a:r>
              <a:rPr lang="en-US" sz="2800" b="1" dirty="0">
                <a:latin typeface="Times New Roman"/>
                <a:ea typeface="Calibri"/>
              </a:rPr>
              <a:t>mellitus </a:t>
            </a:r>
            <a:endParaRPr lang="en-US" sz="2800" b="1" dirty="0" smtClean="0">
              <a:latin typeface="Times New Roman"/>
              <a:ea typeface="Calibri"/>
            </a:endParaRPr>
          </a:p>
          <a:p>
            <a:pPr marL="109728" indent="0">
              <a:buNone/>
            </a:pPr>
            <a:r>
              <a:rPr lang="en-US" sz="2800" b="1" dirty="0" smtClean="0">
                <a:latin typeface="Times New Roman"/>
                <a:ea typeface="Calibri"/>
              </a:rPr>
              <a:t>Peptic </a:t>
            </a:r>
            <a:r>
              <a:rPr lang="en-US" sz="2800" b="1" dirty="0">
                <a:latin typeface="Times New Roman"/>
                <a:ea typeface="Calibri"/>
              </a:rPr>
              <a:t>ulcer </a:t>
            </a:r>
            <a:endParaRPr lang="en-US" sz="2800" b="1" dirty="0" smtClean="0">
              <a:latin typeface="Times New Roman"/>
              <a:ea typeface="Calibri"/>
            </a:endParaRPr>
          </a:p>
          <a:p>
            <a:pPr marL="109728" indent="0">
              <a:buNone/>
            </a:pPr>
            <a:r>
              <a:rPr lang="en-US" sz="2800" b="1" dirty="0" smtClean="0">
                <a:latin typeface="Times New Roman"/>
                <a:ea typeface="Calibri"/>
              </a:rPr>
              <a:t>Fatigue</a:t>
            </a:r>
            <a:endParaRPr lang="en-US" dirty="0"/>
          </a:p>
        </p:txBody>
      </p:sp>
      <p:sp>
        <p:nvSpPr>
          <p:cNvPr id="3" name="عنوان 2"/>
          <p:cNvSpPr>
            <a:spLocks noGrp="1"/>
          </p:cNvSpPr>
          <p:nvPr>
            <p:ph type="title"/>
          </p:nvPr>
        </p:nvSpPr>
        <p:spPr>
          <a:xfrm>
            <a:off x="0" y="0"/>
            <a:ext cx="9144000" cy="1417638"/>
          </a:xfrm>
        </p:spPr>
        <p:style>
          <a:lnRef idx="1">
            <a:schemeClr val="accent2"/>
          </a:lnRef>
          <a:fillRef idx="2">
            <a:schemeClr val="accent2"/>
          </a:fillRef>
          <a:effectRef idx="1">
            <a:schemeClr val="accent2"/>
          </a:effectRef>
          <a:fontRef idx="minor">
            <a:schemeClr val="dk1"/>
          </a:fontRef>
        </p:style>
        <p:txBody>
          <a:bodyPr/>
          <a:lstStyle/>
          <a:p>
            <a:pPr rtl="1">
              <a:lnSpc>
                <a:spcPct val="115000"/>
              </a:lnSpc>
              <a:spcBef>
                <a:spcPts val="0"/>
              </a:spcBef>
              <a:spcAft>
                <a:spcPts val="1000"/>
              </a:spcAft>
              <a:tabLst>
                <a:tab pos="4893310" algn="l"/>
              </a:tabLst>
            </a:pPr>
            <a:r>
              <a:rPr lang="en-US" sz="4400" dirty="0">
                <a:effectLst/>
                <a:latin typeface="Times New Roman"/>
                <a:ea typeface="Calibri"/>
                <a:cs typeface="Arial"/>
              </a:rPr>
              <a:t>Complication of stress</a:t>
            </a:r>
            <a:endParaRPr lang="en-US" sz="3600" dirty="0">
              <a:effectLst/>
              <a:latin typeface="Calibri"/>
              <a:ea typeface="Calibri"/>
              <a:cs typeface="Arial"/>
            </a:endParaRPr>
          </a:p>
        </p:txBody>
      </p:sp>
    </p:spTree>
    <p:extLst>
      <p:ext uri="{BB962C8B-B14F-4D97-AF65-F5344CB8AC3E}">
        <p14:creationId xmlns:p14="http://schemas.microsoft.com/office/powerpoint/2010/main" val="362224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heel(1)">
                                      <p:cBhvr>
                                        <p:cTn id="7" dur="10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10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10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10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heel(1)">
                                      <p:cBhvr>
                                        <p:cTn id="27" dur="10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heel(1)">
                                      <p:cBhvr>
                                        <p:cTn id="32" dur="10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heel(1)">
                                      <p:cBhvr>
                                        <p:cTn id="37" dur="100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wheel(1)">
                                      <p:cBhvr>
                                        <p:cTn id="42" dur="100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wheel(1)">
                                      <p:cBhvr>
                                        <p:cTn id="47" dur="10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066800"/>
            <a:ext cx="9144000" cy="5791200"/>
          </a:xfrm>
        </p:spPr>
        <p:style>
          <a:lnRef idx="1">
            <a:schemeClr val="accent1"/>
          </a:lnRef>
          <a:fillRef idx="2">
            <a:schemeClr val="accent1"/>
          </a:fillRef>
          <a:effectRef idx="1">
            <a:schemeClr val="accent1"/>
          </a:effectRef>
          <a:fontRef idx="minor">
            <a:schemeClr val="dk1"/>
          </a:fontRef>
        </p:style>
        <p:txBody>
          <a:bodyPr>
            <a:normAutofit/>
          </a:bodyPr>
          <a:lstStyle/>
          <a:p>
            <a:pPr marL="109728" indent="0">
              <a:buNone/>
            </a:pPr>
            <a:r>
              <a:rPr lang="en-US" sz="2400" dirty="0">
                <a:latin typeface="Times New Roman"/>
                <a:ea typeface="Calibri"/>
              </a:rPr>
              <a:t>Is the process of managing stressful circumstances to minimized the risk of development of pathological </a:t>
            </a:r>
            <a:r>
              <a:rPr lang="en-US" sz="2400" dirty="0" smtClean="0">
                <a:latin typeface="Times New Roman"/>
                <a:ea typeface="Calibri"/>
              </a:rPr>
              <a:t>effect </a:t>
            </a:r>
            <a:r>
              <a:rPr lang="en-US" sz="2400" dirty="0">
                <a:latin typeface="Times New Roman"/>
                <a:ea typeface="Calibri"/>
              </a:rPr>
              <a:t>due to </a:t>
            </a:r>
            <a:r>
              <a:rPr lang="en-US" sz="2400" dirty="0" smtClean="0">
                <a:latin typeface="Times New Roman"/>
                <a:ea typeface="Calibri"/>
              </a:rPr>
              <a:t>stress.</a:t>
            </a:r>
          </a:p>
          <a:p>
            <a:pPr marL="109728" indent="0">
              <a:buNone/>
            </a:pPr>
            <a:endParaRPr lang="en-US" sz="2800" dirty="0">
              <a:latin typeface="Times New Roman"/>
            </a:endParaRPr>
          </a:p>
          <a:p>
            <a:pPr marL="109728" indent="0">
              <a:buNone/>
            </a:pPr>
            <a:r>
              <a:rPr lang="en-US" sz="2800" b="1" dirty="0" smtClean="0">
                <a:latin typeface="Times New Roman"/>
                <a:ea typeface="Calibri"/>
              </a:rPr>
              <a:t>Appraisal-focused</a:t>
            </a:r>
            <a:r>
              <a:rPr lang="en-US" sz="2800" dirty="0">
                <a:latin typeface="Times New Roman"/>
                <a:ea typeface="Calibri"/>
              </a:rPr>
              <a:t>: Directed towards challenging one's own </a:t>
            </a:r>
            <a:r>
              <a:rPr lang="en-US" sz="2800" dirty="0" smtClean="0">
                <a:latin typeface="Times New Roman"/>
                <a:ea typeface="Calibri"/>
              </a:rPr>
              <a:t>assumptions, </a:t>
            </a:r>
            <a:r>
              <a:rPr lang="en-US" sz="2800" b="1" dirty="0">
                <a:solidFill>
                  <a:srgbClr val="FF0000"/>
                </a:solidFill>
                <a:latin typeface="Times New Roman"/>
                <a:ea typeface="Calibri"/>
              </a:rPr>
              <a:t>adaptive </a:t>
            </a:r>
            <a:r>
              <a:rPr lang="en-US" sz="2800" b="1" dirty="0" smtClean="0">
                <a:solidFill>
                  <a:srgbClr val="FF0000"/>
                </a:solidFill>
                <a:latin typeface="Times New Roman"/>
                <a:ea typeface="Calibri"/>
              </a:rPr>
              <a:t>cognitive      </a:t>
            </a:r>
          </a:p>
          <a:p>
            <a:pPr marL="0" indent="0" rtl="1">
              <a:lnSpc>
                <a:spcPct val="115000"/>
              </a:lnSpc>
              <a:spcBef>
                <a:spcPts val="0"/>
              </a:spcBef>
              <a:spcAft>
                <a:spcPts val="1000"/>
              </a:spcAft>
              <a:buNone/>
            </a:pPr>
            <a:r>
              <a:rPr lang="en-US" sz="2800" b="1" dirty="0">
                <a:latin typeface="Times New Roman"/>
                <a:ea typeface="Calibri"/>
                <a:cs typeface="Arial"/>
              </a:rPr>
              <a:t>Problem-focused</a:t>
            </a:r>
            <a:r>
              <a:rPr lang="en-US" sz="2800" dirty="0">
                <a:latin typeface="Times New Roman"/>
                <a:ea typeface="Calibri"/>
                <a:cs typeface="Arial"/>
              </a:rPr>
              <a:t>: Directed towards reducing or eliminating </a:t>
            </a:r>
            <a:r>
              <a:rPr lang="en-US" sz="2800" dirty="0" smtClean="0">
                <a:latin typeface="Times New Roman"/>
                <a:ea typeface="Calibri"/>
                <a:cs typeface="Arial"/>
              </a:rPr>
              <a:t> </a:t>
            </a:r>
            <a:r>
              <a:rPr lang="ar-IQ" sz="2800" dirty="0" smtClean="0">
                <a:latin typeface="Times New Roman"/>
                <a:ea typeface="Calibri"/>
                <a:cs typeface="Arial"/>
              </a:rPr>
              <a:t>      </a:t>
            </a:r>
            <a:r>
              <a:rPr lang="en-US" sz="2800" dirty="0" smtClean="0">
                <a:latin typeface="Times New Roman"/>
                <a:ea typeface="Calibri"/>
                <a:cs typeface="Arial"/>
              </a:rPr>
              <a:t>   a </a:t>
            </a:r>
            <a:r>
              <a:rPr lang="en-US" sz="2800" dirty="0">
                <a:latin typeface="Times New Roman"/>
                <a:ea typeface="Calibri"/>
                <a:cs typeface="Arial"/>
              </a:rPr>
              <a:t>stressor, </a:t>
            </a:r>
            <a:r>
              <a:rPr lang="en-US" sz="2800" b="1" dirty="0">
                <a:solidFill>
                  <a:srgbClr val="FF0000"/>
                </a:solidFill>
                <a:latin typeface="Times New Roman"/>
                <a:ea typeface="Calibri"/>
                <a:cs typeface="Arial"/>
              </a:rPr>
              <a:t>adaptive behavioral</a:t>
            </a:r>
            <a:endParaRPr lang="en-US" sz="2000" b="1" dirty="0">
              <a:solidFill>
                <a:srgbClr val="FF0000"/>
              </a:solidFill>
              <a:latin typeface="Calibri"/>
              <a:ea typeface="Calibri"/>
              <a:cs typeface="Arial"/>
            </a:endParaRPr>
          </a:p>
          <a:p>
            <a:pPr marL="0" indent="0" rtl="1">
              <a:lnSpc>
                <a:spcPct val="115000"/>
              </a:lnSpc>
              <a:spcBef>
                <a:spcPts val="0"/>
              </a:spcBef>
              <a:spcAft>
                <a:spcPts val="1000"/>
              </a:spcAft>
              <a:buNone/>
            </a:pPr>
            <a:r>
              <a:rPr lang="en-US" sz="2800" b="1" dirty="0">
                <a:latin typeface="Times New Roman"/>
                <a:ea typeface="Calibri"/>
                <a:cs typeface="Arial"/>
              </a:rPr>
              <a:t>Emotion-focused: </a:t>
            </a:r>
            <a:r>
              <a:rPr lang="en-US" sz="2800" dirty="0">
                <a:latin typeface="Times New Roman"/>
                <a:ea typeface="Calibri"/>
                <a:cs typeface="Arial"/>
              </a:rPr>
              <a:t>Directed towards changing one's own emotional </a:t>
            </a:r>
            <a:r>
              <a:rPr lang="en-US" sz="2800" dirty="0" smtClean="0">
                <a:latin typeface="Times New Roman"/>
                <a:ea typeface="Calibri"/>
                <a:cs typeface="Arial"/>
              </a:rPr>
              <a:t>reaction</a:t>
            </a:r>
            <a:r>
              <a:rPr lang="ar-IQ" sz="2800" dirty="0" smtClean="0">
                <a:latin typeface="Times New Roman"/>
                <a:ea typeface="Calibri"/>
                <a:cs typeface="Arial"/>
              </a:rPr>
              <a:t> </a:t>
            </a:r>
            <a:r>
              <a:rPr lang="en-US" sz="2800" dirty="0" smtClean="0">
                <a:latin typeface="Times New Roman"/>
                <a:ea typeface="Calibri"/>
                <a:cs typeface="Arial"/>
              </a:rPr>
              <a:t>When </a:t>
            </a:r>
            <a:r>
              <a:rPr lang="en-US" sz="2800" dirty="0">
                <a:latin typeface="Times New Roman"/>
                <a:ea typeface="Calibri"/>
                <a:cs typeface="Arial"/>
              </a:rPr>
              <a:t>we can not change stressful situation and respond attending to our own emotional need </a:t>
            </a:r>
            <a:endParaRPr lang="en-US" sz="2000" dirty="0">
              <a:effectLst/>
              <a:latin typeface="Calibri"/>
              <a:ea typeface="Calibri"/>
              <a:cs typeface="Arial"/>
            </a:endParaRPr>
          </a:p>
        </p:txBody>
      </p:sp>
      <p:sp>
        <p:nvSpPr>
          <p:cNvPr id="3" name="عنوان 2"/>
          <p:cNvSpPr>
            <a:spLocks noGrp="1"/>
          </p:cNvSpPr>
          <p:nvPr>
            <p:ph type="title"/>
          </p:nvPr>
        </p:nvSpPr>
        <p:spPr>
          <a:xfrm>
            <a:off x="0" y="0"/>
            <a:ext cx="9144000" cy="99060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4400" dirty="0">
                <a:effectLst/>
                <a:latin typeface="Times New Roman"/>
                <a:ea typeface="Calibri"/>
              </a:rPr>
              <a:t>Coping (psychology)</a:t>
            </a:r>
            <a:endParaRPr lang="en-US" dirty="0"/>
          </a:p>
        </p:txBody>
      </p:sp>
      <p:sp>
        <p:nvSpPr>
          <p:cNvPr id="4" name="مستطيل 3"/>
          <p:cNvSpPr/>
          <p:nvPr/>
        </p:nvSpPr>
        <p:spPr>
          <a:xfrm>
            <a:off x="152400" y="1849505"/>
            <a:ext cx="3657600" cy="517065"/>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rtl="1">
              <a:lnSpc>
                <a:spcPct val="115000"/>
              </a:lnSpc>
              <a:spcAft>
                <a:spcPts val="1000"/>
              </a:spcAft>
            </a:pPr>
            <a:r>
              <a:rPr lang="en-US" sz="2400" dirty="0" smtClean="0">
                <a:latin typeface="Times New Roman"/>
                <a:ea typeface="Calibri"/>
                <a:cs typeface="Arial"/>
              </a:rPr>
              <a:t>Types </a:t>
            </a:r>
            <a:r>
              <a:rPr lang="en-US" sz="2400" dirty="0">
                <a:latin typeface="Times New Roman"/>
                <a:ea typeface="Calibri"/>
                <a:cs typeface="Arial"/>
              </a:rPr>
              <a:t>of coping strategies</a:t>
            </a:r>
            <a:endParaRPr lang="en-US" sz="2400" dirty="0">
              <a:effectLst/>
              <a:latin typeface="Calibri"/>
              <a:ea typeface="Calibri"/>
              <a:cs typeface="Arial"/>
            </a:endParaRPr>
          </a:p>
        </p:txBody>
      </p:sp>
    </p:spTree>
    <p:extLst>
      <p:ext uri="{BB962C8B-B14F-4D97-AF65-F5344CB8AC3E}">
        <p14:creationId xmlns:p14="http://schemas.microsoft.com/office/powerpoint/2010/main" val="78890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heel(1)">
                                      <p:cBhvr>
                                        <p:cTn id="7" dur="10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10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10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heel(1)">
                                      <p:cBhvr>
                                        <p:cTn id="22" dur="10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heel(1)">
                                      <p:cBhvr>
                                        <p:cTn id="27" dur="10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164</TotalTime>
  <Words>399</Words>
  <Application>Microsoft Office PowerPoint</Application>
  <PresentationFormat>عرض على الشاشة (3:4)‏</PresentationFormat>
  <Paragraphs>69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ملتقى</vt:lpstr>
      <vt:lpstr>عرض تقديمي في PowerPoint</vt:lpstr>
      <vt:lpstr> </vt:lpstr>
      <vt:lpstr>Stress</vt:lpstr>
      <vt:lpstr>General adaptation syndrome(GAS</vt:lpstr>
      <vt:lpstr>General adaptation syndrome(GAS</vt:lpstr>
      <vt:lpstr>عرض تقديمي في PowerPoint</vt:lpstr>
      <vt:lpstr>عرض تقديمي في PowerPoint</vt:lpstr>
      <vt:lpstr>Complication of stress</vt:lpstr>
      <vt:lpstr>Coping (psychology)</vt:lpstr>
      <vt:lpstr>Hormonal response to stress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dc:title>
  <dc:creator>Dr wasfi</dc:creator>
  <cp:lastModifiedBy>Dr wasfi</cp:lastModifiedBy>
  <cp:revision>19</cp:revision>
  <dcterms:created xsi:type="dcterms:W3CDTF">2018-02-19T14:51:05Z</dcterms:created>
  <dcterms:modified xsi:type="dcterms:W3CDTF">2018-02-19T17:57:55Z</dcterms:modified>
</cp:coreProperties>
</file>